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62"/>
  </p:notesMasterIdLst>
  <p:sldIdLst>
    <p:sldId id="385" r:id="rId2"/>
    <p:sldId id="428" r:id="rId3"/>
    <p:sldId id="414" r:id="rId4"/>
    <p:sldId id="390" r:id="rId5"/>
    <p:sldId id="391" r:id="rId6"/>
    <p:sldId id="392" r:id="rId7"/>
    <p:sldId id="415" r:id="rId8"/>
    <p:sldId id="413" r:id="rId9"/>
    <p:sldId id="393" r:id="rId10"/>
    <p:sldId id="394" r:id="rId11"/>
    <p:sldId id="395" r:id="rId12"/>
    <p:sldId id="396" r:id="rId13"/>
    <p:sldId id="397" r:id="rId14"/>
    <p:sldId id="398" r:id="rId15"/>
    <p:sldId id="399" r:id="rId16"/>
    <p:sldId id="419" r:id="rId17"/>
    <p:sldId id="420" r:id="rId18"/>
    <p:sldId id="400" r:id="rId19"/>
    <p:sldId id="401" r:id="rId20"/>
    <p:sldId id="402" r:id="rId21"/>
    <p:sldId id="407" r:id="rId22"/>
    <p:sldId id="406" r:id="rId23"/>
    <p:sldId id="409" r:id="rId24"/>
    <p:sldId id="408" r:id="rId25"/>
    <p:sldId id="405" r:id="rId26"/>
    <p:sldId id="404" r:id="rId27"/>
    <p:sldId id="429" r:id="rId28"/>
    <p:sldId id="427" r:id="rId29"/>
    <p:sldId id="426" r:id="rId30"/>
    <p:sldId id="422" r:id="rId31"/>
    <p:sldId id="424" r:id="rId32"/>
    <p:sldId id="425" r:id="rId33"/>
    <p:sldId id="423" r:id="rId34"/>
    <p:sldId id="256" r:id="rId35"/>
    <p:sldId id="326" r:id="rId36"/>
    <p:sldId id="257" r:id="rId37"/>
    <p:sldId id="386" r:id="rId38"/>
    <p:sldId id="388" r:id="rId39"/>
    <p:sldId id="389" r:id="rId40"/>
    <p:sldId id="330" r:id="rId41"/>
    <p:sldId id="412" r:id="rId42"/>
    <p:sldId id="260" r:id="rId43"/>
    <p:sldId id="383" r:id="rId44"/>
    <p:sldId id="379" r:id="rId45"/>
    <p:sldId id="286" r:id="rId46"/>
    <p:sldId id="303" r:id="rId47"/>
    <p:sldId id="323" r:id="rId48"/>
    <p:sldId id="416" r:id="rId49"/>
    <p:sldId id="356" r:id="rId50"/>
    <p:sldId id="430" r:id="rId51"/>
    <p:sldId id="357" r:id="rId52"/>
    <p:sldId id="302" r:id="rId53"/>
    <p:sldId id="410" r:id="rId54"/>
    <p:sldId id="411" r:id="rId55"/>
    <p:sldId id="417" r:id="rId56"/>
    <p:sldId id="418" r:id="rId57"/>
    <p:sldId id="371" r:id="rId58"/>
    <p:sldId id="339" r:id="rId59"/>
    <p:sldId id="341" r:id="rId60"/>
    <p:sldId id="342"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73408" autoAdjust="0"/>
  </p:normalViewPr>
  <p:slideViewPr>
    <p:cSldViewPr>
      <p:cViewPr varScale="1">
        <p:scale>
          <a:sx n="60" d="100"/>
          <a:sy n="60" d="100"/>
        </p:scale>
        <p:origin x="1445"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88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CAA9D5-8713-4B3B-9A95-E126282DFF77}" type="datetimeFigureOut">
              <a:rPr lang="en-US" smtClean="0"/>
              <a:t>5/19/2021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4FCC351-EC20-4370-9329-DB56055317E7}" type="slidenum">
              <a:rPr lang="en-US" smtClean="0"/>
              <a:t>‹#›</a:t>
            </a:fld>
            <a:endParaRPr lang="en-US" dirty="0"/>
          </a:p>
        </p:txBody>
      </p:sp>
    </p:spTree>
    <p:extLst>
      <p:ext uri="{BB962C8B-B14F-4D97-AF65-F5344CB8AC3E}">
        <p14:creationId xmlns:p14="http://schemas.microsoft.com/office/powerpoint/2010/main" val="417263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FCC351-EC20-4370-9329-DB56055317E7}" type="slidenum">
              <a:rPr lang="en-US" smtClean="0"/>
              <a:t>6</a:t>
            </a:fld>
            <a:endParaRPr lang="en-US" dirty="0"/>
          </a:p>
        </p:txBody>
      </p:sp>
    </p:spTree>
    <p:extLst>
      <p:ext uri="{BB962C8B-B14F-4D97-AF65-F5344CB8AC3E}">
        <p14:creationId xmlns:p14="http://schemas.microsoft.com/office/powerpoint/2010/main" val="306980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FCC351-EC20-4370-9329-DB56055317E7}" type="slidenum">
              <a:rPr lang="en-US" smtClean="0"/>
              <a:t>16</a:t>
            </a:fld>
            <a:endParaRPr lang="en-US" dirty="0"/>
          </a:p>
        </p:txBody>
      </p:sp>
    </p:spTree>
    <p:extLst>
      <p:ext uri="{BB962C8B-B14F-4D97-AF65-F5344CB8AC3E}">
        <p14:creationId xmlns:p14="http://schemas.microsoft.com/office/powerpoint/2010/main" val="294131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FCC351-EC20-4370-9329-DB56055317E7}" type="slidenum">
              <a:rPr lang="en-US" smtClean="0"/>
              <a:t>22</a:t>
            </a:fld>
            <a:endParaRPr lang="en-US" dirty="0"/>
          </a:p>
        </p:txBody>
      </p:sp>
    </p:spTree>
    <p:extLst>
      <p:ext uri="{BB962C8B-B14F-4D97-AF65-F5344CB8AC3E}">
        <p14:creationId xmlns:p14="http://schemas.microsoft.com/office/powerpoint/2010/main" val="174550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FCC351-EC20-4370-9329-DB56055317E7}" type="slidenum">
              <a:rPr lang="en-US" smtClean="0"/>
              <a:t>40</a:t>
            </a:fld>
            <a:endParaRPr lang="en-US" dirty="0"/>
          </a:p>
        </p:txBody>
      </p:sp>
    </p:spTree>
    <p:extLst>
      <p:ext uri="{BB962C8B-B14F-4D97-AF65-F5344CB8AC3E}">
        <p14:creationId xmlns:p14="http://schemas.microsoft.com/office/powerpoint/2010/main" val="329469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FCC351-EC20-4370-9329-DB56055317E7}" type="slidenum">
              <a:rPr lang="en-US" smtClean="0"/>
              <a:t>44</a:t>
            </a:fld>
            <a:endParaRPr lang="en-US" dirty="0"/>
          </a:p>
        </p:txBody>
      </p:sp>
    </p:spTree>
    <p:extLst>
      <p:ext uri="{BB962C8B-B14F-4D97-AF65-F5344CB8AC3E}">
        <p14:creationId xmlns:p14="http://schemas.microsoft.com/office/powerpoint/2010/main" val="294615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1182235" y="706927"/>
            <a:ext cx="4647117" cy="3486672"/>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081" tIns="47040" rIns="94081" bIns="47040" anchor="ctr"/>
          <a:lstStyle/>
          <a:p>
            <a:pPr>
              <a:lnSpc>
                <a:spcPct val="87000"/>
              </a:lnSpc>
              <a:buClr>
                <a:srgbClr val="000000"/>
              </a:buClr>
              <a:buSzPct val="100000"/>
              <a:buFont typeface="Times New Roman" pitchFamily="18" charset="0"/>
              <a:buNone/>
            </a:pPr>
            <a:endParaRPr lang="en-US" altLang="en-US" dirty="0"/>
          </a:p>
        </p:txBody>
      </p:sp>
      <p:sp>
        <p:nvSpPr>
          <p:cNvPr id="14339" name="Text Box 2"/>
          <p:cNvSpPr txBox="1">
            <a:spLocks noGrp="1" noChangeArrowheads="1"/>
          </p:cNvSpPr>
          <p:nvPr>
            <p:ph type="body"/>
          </p:nvPr>
        </p:nvSpPr>
        <p:spPr>
          <a:xfrm>
            <a:off x="701988" y="4337486"/>
            <a:ext cx="5607609" cy="434374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600" tIns="48152" rIns="92600" bIns="48152" anchor="ctr"/>
          <a:lstStyle/>
          <a:p>
            <a:pPr>
              <a:spcBef>
                <a:spcPts val="459"/>
              </a:spcBef>
              <a:tabLst>
                <a:tab pos="0" algn="l"/>
                <a:tab pos="465887" algn="l"/>
                <a:tab pos="931774" algn="l"/>
                <a:tab pos="1397660" algn="l"/>
                <a:tab pos="1863547" algn="l"/>
                <a:tab pos="2329434" algn="l"/>
                <a:tab pos="2795321" algn="l"/>
                <a:tab pos="3261208" algn="l"/>
                <a:tab pos="3727094" algn="l"/>
                <a:tab pos="4192981" algn="l"/>
                <a:tab pos="4658868" algn="l"/>
                <a:tab pos="5124755" algn="l"/>
                <a:tab pos="5590642" algn="l"/>
                <a:tab pos="6056528" algn="l"/>
                <a:tab pos="6522415" algn="l"/>
                <a:tab pos="6988302" algn="l"/>
                <a:tab pos="7454189" algn="l"/>
                <a:tab pos="7920076" algn="l"/>
                <a:tab pos="8385962" algn="l"/>
                <a:tab pos="8851849" algn="l"/>
                <a:tab pos="9317736" algn="l"/>
              </a:tabLst>
            </a:pPr>
            <a:endParaRPr lang="en-US" altLang="en-US" dirty="0">
              <a:latin typeface="Times New Roman" pitchFamily="18" charset="0"/>
              <a:ea typeface="MS Gothic" pitchFamily="49" charset="-128"/>
            </a:endParaRPr>
          </a:p>
        </p:txBody>
      </p:sp>
    </p:spTree>
    <p:extLst>
      <p:ext uri="{BB962C8B-B14F-4D97-AF65-F5344CB8AC3E}">
        <p14:creationId xmlns:p14="http://schemas.microsoft.com/office/powerpoint/2010/main" val="243047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CC351-EC20-4370-9329-DB56055317E7}" type="slidenum">
              <a:rPr lang="en-US" smtClean="0"/>
              <a:t>51</a:t>
            </a:fld>
            <a:endParaRPr lang="en-US" dirty="0"/>
          </a:p>
        </p:txBody>
      </p:sp>
    </p:spTree>
    <p:extLst>
      <p:ext uri="{BB962C8B-B14F-4D97-AF65-F5344CB8AC3E}">
        <p14:creationId xmlns:p14="http://schemas.microsoft.com/office/powerpoint/2010/main" val="108012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85ACB9-D34F-42BA-A582-BE9F81289FA6}" type="datetime1">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6C668-D6E2-49A8-9CC6-A63E4EFBAC20}" type="slidenum">
              <a:rPr lang="en-US" smtClean="0"/>
              <a:t>‹#›</a:t>
            </a:fld>
            <a:endParaRPr lang="en-US" dirty="0"/>
          </a:p>
        </p:txBody>
      </p:sp>
    </p:spTree>
    <p:extLst>
      <p:ext uri="{BB962C8B-B14F-4D97-AF65-F5344CB8AC3E}">
        <p14:creationId xmlns:p14="http://schemas.microsoft.com/office/powerpoint/2010/main" val="72995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4CE0-69DE-4BAD-8786-FC064090B707}" type="datetime1">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6C668-D6E2-49A8-9CC6-A63E4EFBAC20}" type="slidenum">
              <a:rPr lang="en-US" smtClean="0"/>
              <a:t>‹#›</a:t>
            </a:fld>
            <a:endParaRPr lang="en-US" dirty="0"/>
          </a:p>
        </p:txBody>
      </p:sp>
    </p:spTree>
    <p:extLst>
      <p:ext uri="{BB962C8B-B14F-4D97-AF65-F5344CB8AC3E}">
        <p14:creationId xmlns:p14="http://schemas.microsoft.com/office/powerpoint/2010/main" val="66927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A1767F-0DBE-4E04-890C-FD2CFFD7F62B}" type="datetime1">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6C668-D6E2-49A8-9CC6-A63E4EFBAC20}" type="slidenum">
              <a:rPr lang="en-US" smtClean="0"/>
              <a:t>‹#›</a:t>
            </a:fld>
            <a:endParaRPr lang="en-US" dirty="0"/>
          </a:p>
        </p:txBody>
      </p:sp>
    </p:spTree>
    <p:extLst>
      <p:ext uri="{BB962C8B-B14F-4D97-AF65-F5344CB8AC3E}">
        <p14:creationId xmlns:p14="http://schemas.microsoft.com/office/powerpoint/2010/main" val="349742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17E29-10AC-466C-8873-E5E1130BBA44}" type="datetime1">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6C668-D6E2-49A8-9CC6-A63E4EFBAC20}" type="slidenum">
              <a:rPr lang="en-US" smtClean="0"/>
              <a:t>‹#›</a:t>
            </a:fld>
            <a:endParaRPr lang="en-US" dirty="0"/>
          </a:p>
        </p:txBody>
      </p:sp>
    </p:spTree>
    <p:extLst>
      <p:ext uri="{BB962C8B-B14F-4D97-AF65-F5344CB8AC3E}">
        <p14:creationId xmlns:p14="http://schemas.microsoft.com/office/powerpoint/2010/main" val="26392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21FCBC-0467-4005-A871-C26204354ACF}" type="datetime1">
              <a:rPr lang="en-US" smtClean="0"/>
              <a:t>5/19/2021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36C668-D6E2-49A8-9CC6-A63E4EFBAC20}" type="slidenum">
              <a:rPr lang="en-US" smtClean="0"/>
              <a:t>‹#›</a:t>
            </a:fld>
            <a:endParaRPr lang="en-US" dirty="0"/>
          </a:p>
        </p:txBody>
      </p:sp>
    </p:spTree>
    <p:extLst>
      <p:ext uri="{BB962C8B-B14F-4D97-AF65-F5344CB8AC3E}">
        <p14:creationId xmlns:p14="http://schemas.microsoft.com/office/powerpoint/2010/main" val="228346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AD5139-ADF5-452D-936C-BA13422B590D}" type="datetime1">
              <a:rPr lang="en-US" smtClean="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36C668-D6E2-49A8-9CC6-A63E4EFBAC20}" type="slidenum">
              <a:rPr lang="en-US" smtClean="0"/>
              <a:t>‹#›</a:t>
            </a:fld>
            <a:endParaRPr lang="en-US" dirty="0"/>
          </a:p>
        </p:txBody>
      </p:sp>
    </p:spTree>
    <p:extLst>
      <p:ext uri="{BB962C8B-B14F-4D97-AF65-F5344CB8AC3E}">
        <p14:creationId xmlns:p14="http://schemas.microsoft.com/office/powerpoint/2010/main" val="356644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B40A2B-4B22-4467-A289-1EC98ABF270B}" type="datetime1">
              <a:rPr lang="en-US" smtClean="0"/>
              <a:t>5/19/2021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36C668-D6E2-49A8-9CC6-A63E4EFBAC20}" type="slidenum">
              <a:rPr lang="en-US" smtClean="0"/>
              <a:t>‹#›</a:t>
            </a:fld>
            <a:endParaRPr lang="en-US" dirty="0"/>
          </a:p>
        </p:txBody>
      </p:sp>
    </p:spTree>
    <p:extLst>
      <p:ext uri="{BB962C8B-B14F-4D97-AF65-F5344CB8AC3E}">
        <p14:creationId xmlns:p14="http://schemas.microsoft.com/office/powerpoint/2010/main" val="3162073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2F8FC6-608B-463F-B90B-F754E3FC1064}" type="datetime1">
              <a:rPr lang="en-US" smtClean="0"/>
              <a:t>5/19/2021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36C668-D6E2-49A8-9CC6-A63E4EFBAC20}" type="slidenum">
              <a:rPr lang="en-US" smtClean="0"/>
              <a:t>‹#›</a:t>
            </a:fld>
            <a:endParaRPr lang="en-US" dirty="0"/>
          </a:p>
        </p:txBody>
      </p:sp>
    </p:spTree>
    <p:extLst>
      <p:ext uri="{BB962C8B-B14F-4D97-AF65-F5344CB8AC3E}">
        <p14:creationId xmlns:p14="http://schemas.microsoft.com/office/powerpoint/2010/main" val="76392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B98C7-A254-4F4D-B404-41D8F9FE86EB}" type="datetime1">
              <a:rPr lang="en-US" smtClean="0"/>
              <a:t>5/19/2021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36C668-D6E2-49A8-9CC6-A63E4EFBAC20}" type="slidenum">
              <a:rPr lang="en-US" smtClean="0"/>
              <a:t>‹#›</a:t>
            </a:fld>
            <a:endParaRPr lang="en-US" dirty="0"/>
          </a:p>
        </p:txBody>
      </p:sp>
    </p:spTree>
    <p:extLst>
      <p:ext uri="{BB962C8B-B14F-4D97-AF65-F5344CB8AC3E}">
        <p14:creationId xmlns:p14="http://schemas.microsoft.com/office/powerpoint/2010/main" val="93020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27FDD7-4516-478D-8ECB-7DCC8CC6CEBC}" type="datetime1">
              <a:rPr lang="en-US" smtClean="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36C668-D6E2-49A8-9CC6-A63E4EFBAC20}" type="slidenum">
              <a:rPr lang="en-US" smtClean="0"/>
              <a:t>‹#›</a:t>
            </a:fld>
            <a:endParaRPr lang="en-US" dirty="0"/>
          </a:p>
        </p:txBody>
      </p:sp>
    </p:spTree>
    <p:extLst>
      <p:ext uri="{BB962C8B-B14F-4D97-AF65-F5344CB8AC3E}">
        <p14:creationId xmlns:p14="http://schemas.microsoft.com/office/powerpoint/2010/main" val="209481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B3669D-F3B1-44E6-85FF-FEBA382DBD0B}" type="datetime1">
              <a:rPr lang="en-US" smtClean="0"/>
              <a:t>5/19/2021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36C668-D6E2-49A8-9CC6-A63E4EFBAC20}" type="slidenum">
              <a:rPr lang="en-US" smtClean="0"/>
              <a:t>‹#›</a:t>
            </a:fld>
            <a:endParaRPr lang="en-US" dirty="0"/>
          </a:p>
        </p:txBody>
      </p:sp>
    </p:spTree>
    <p:extLst>
      <p:ext uri="{BB962C8B-B14F-4D97-AF65-F5344CB8AC3E}">
        <p14:creationId xmlns:p14="http://schemas.microsoft.com/office/powerpoint/2010/main" val="93770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86C53-D6D7-4880-A5FE-677A146BEAEB}" type="datetime1">
              <a:rPr lang="en-US" smtClean="0"/>
              <a:t>5/19/2021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6C668-D6E2-49A8-9CC6-A63E4EFBAC20}" type="slidenum">
              <a:rPr lang="en-US" smtClean="0"/>
              <a:t>‹#›</a:t>
            </a:fld>
            <a:endParaRPr lang="en-US" dirty="0"/>
          </a:p>
        </p:txBody>
      </p:sp>
    </p:spTree>
    <p:extLst>
      <p:ext uri="{BB962C8B-B14F-4D97-AF65-F5344CB8AC3E}">
        <p14:creationId xmlns:p14="http://schemas.microsoft.com/office/powerpoint/2010/main" val="17531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drscca.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mailto:piotr.scca@gmail.com" TargetMode="External"/><Relationship Id="rId5" Type="http://schemas.openxmlformats.org/officeDocument/2006/relationships/hyperlink" Target="mailto:patbarber@comcast.net" TargetMode="Externa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mailto:lonewolfe171@gmail.com" TargetMode="Externa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franklinmatters.org/2016/04/upcoming-events-in-franklin-ma-area-fri.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mailto:jshiloff@comcast.net" TargetMode="External"/><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hyperlink" Target="http://michiganturnmarshals.org/aboutus.h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www.franklinmatters.org/2016/04/upcoming-events-in-franklin-ma-area-fri.html" TargetMode="Externa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drscca.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2EE886-7062-4BB7-A3DC-407BF1200532}"/>
              </a:ext>
            </a:extLst>
          </p:cNvPr>
          <p:cNvSpPr>
            <a:spLocks noGrp="1"/>
          </p:cNvSpPr>
          <p:nvPr>
            <p:ph type="sldNum" sz="quarter" idx="12"/>
          </p:nvPr>
        </p:nvSpPr>
        <p:spPr/>
        <p:txBody>
          <a:bodyPr/>
          <a:lstStyle/>
          <a:p>
            <a:fld id="{3D36C668-D6E2-49A8-9CC6-A63E4EFBAC20}" type="slidenum">
              <a:rPr lang="en-US" smtClean="0"/>
              <a:t>1</a:t>
            </a:fld>
            <a:endParaRPr lang="en-US" dirty="0"/>
          </a:p>
        </p:txBody>
      </p:sp>
      <p:sp>
        <p:nvSpPr>
          <p:cNvPr id="5" name="Rectangle 2">
            <a:extLst>
              <a:ext uri="{FF2B5EF4-FFF2-40B4-BE49-F238E27FC236}">
                <a16:creationId xmlns:a16="http://schemas.microsoft.com/office/drawing/2014/main" id="{E329F3F3-9C9E-4BD2-BB34-17C9539669A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descr="Detroit Region SCCA">
            <a:extLst>
              <a:ext uri="{FF2B5EF4-FFF2-40B4-BE49-F238E27FC236}">
                <a16:creationId xmlns:a16="http://schemas.microsoft.com/office/drawing/2014/main" id="{9EC6EC50-3F69-41B0-A5C7-7CE9FBBC8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525931"/>
            <a:ext cx="7299325" cy="9370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9371FF79-4770-420C-B4FF-87C8BFE49DC6}"/>
              </a:ext>
            </a:extLst>
          </p:cNvPr>
          <p:cNvSpPr>
            <a:spLocks noChangeArrowheads="1"/>
          </p:cNvSpPr>
          <p:nvPr/>
        </p:nvSpPr>
        <p:spPr bwMode="auto">
          <a:xfrm>
            <a:off x="1066800" y="1815128"/>
            <a:ext cx="6324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Detroit Region SCCA</a:t>
            </a:r>
            <a:endParaRPr kumimoji="0" lang="en-US" altLang="en-US" sz="4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2020 Awards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B2ADA111-14D2-4B04-86C8-E2AC52400709}"/>
              </a:ext>
            </a:extLst>
          </p:cNvPr>
          <p:cNvSpPr/>
          <p:nvPr/>
        </p:nvSpPr>
        <p:spPr>
          <a:xfrm>
            <a:off x="38100" y="3316736"/>
            <a:ext cx="8382000"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Welcome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extBox 1">
            <a:extLst>
              <a:ext uri="{FF2B5EF4-FFF2-40B4-BE49-F238E27FC236}">
                <a16:creationId xmlns:a16="http://schemas.microsoft.com/office/drawing/2014/main" id="{FBF50EEF-834E-4F0A-96FE-AFCB7E826D41}"/>
              </a:ext>
            </a:extLst>
          </p:cNvPr>
          <p:cNvSpPr txBox="1"/>
          <p:nvPr/>
        </p:nvSpPr>
        <p:spPr>
          <a:xfrm>
            <a:off x="2578101" y="4393077"/>
            <a:ext cx="3581400" cy="1938992"/>
          </a:xfrm>
          <a:prstGeom prst="rect">
            <a:avLst/>
          </a:prstGeom>
          <a:noFill/>
        </p:spPr>
        <p:txBody>
          <a:bodyPr wrap="square" rtlCol="0">
            <a:spAutoFit/>
          </a:bodyPr>
          <a:lstStyle/>
          <a:p>
            <a:pPr algn="ctr"/>
            <a:r>
              <a:rPr lang="en-US" sz="4000" dirty="0"/>
              <a:t>7 pm</a:t>
            </a:r>
          </a:p>
          <a:p>
            <a:pPr algn="ctr"/>
            <a:r>
              <a:rPr lang="en-US" sz="4000" dirty="0"/>
              <a:t>May 19, 2021</a:t>
            </a:r>
          </a:p>
          <a:p>
            <a:r>
              <a:rPr lang="en-US" sz="4000" dirty="0"/>
              <a:t> </a:t>
            </a:r>
          </a:p>
        </p:txBody>
      </p:sp>
    </p:spTree>
    <p:extLst>
      <p:ext uri="{BB962C8B-B14F-4D97-AF65-F5344CB8AC3E}">
        <p14:creationId xmlns:p14="http://schemas.microsoft.com/office/powerpoint/2010/main" val="3747876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E185-7862-41A4-8CCE-DFBDB363EB38}"/>
              </a:ext>
            </a:extLst>
          </p:cNvPr>
          <p:cNvSpPr>
            <a:spLocks noGrp="1"/>
          </p:cNvSpPr>
          <p:nvPr>
            <p:ph type="title"/>
          </p:nvPr>
        </p:nvSpPr>
        <p:spPr>
          <a:xfrm>
            <a:off x="457200" y="-69850"/>
            <a:ext cx="8229600" cy="1143000"/>
          </a:xfrm>
        </p:spPr>
        <p:txBody>
          <a:bodyPr>
            <a:normAutofit/>
          </a:bodyPr>
          <a:lstStyle/>
          <a:p>
            <a:r>
              <a:rPr lang="en-US" dirty="0"/>
              <a:t>2020 Awards  </a:t>
            </a:r>
            <a:r>
              <a:rPr lang="en-US" sz="4400" b="1" dirty="0">
                <a:latin typeface="Times New Roman" panose="02020603050405020304" pitchFamily="18" charset="0"/>
                <a:ea typeface="Times New Roman" panose="02020603050405020304" pitchFamily="18" charset="0"/>
              </a:rPr>
              <a:t>RALLY</a:t>
            </a:r>
            <a:endParaRPr lang="en-US" b="1" dirty="0"/>
          </a:p>
        </p:txBody>
      </p:sp>
      <p:sp>
        <p:nvSpPr>
          <p:cNvPr id="4" name="Slide Number Placeholder 3">
            <a:extLst>
              <a:ext uri="{FF2B5EF4-FFF2-40B4-BE49-F238E27FC236}">
                <a16:creationId xmlns:a16="http://schemas.microsoft.com/office/drawing/2014/main" id="{B721DA9C-1795-48E7-AFDB-180965C947A1}"/>
              </a:ext>
            </a:extLst>
          </p:cNvPr>
          <p:cNvSpPr>
            <a:spLocks noGrp="1"/>
          </p:cNvSpPr>
          <p:nvPr>
            <p:ph type="sldNum" sz="quarter" idx="12"/>
          </p:nvPr>
        </p:nvSpPr>
        <p:spPr/>
        <p:txBody>
          <a:bodyPr/>
          <a:lstStyle/>
          <a:p>
            <a:fld id="{3D36C668-D6E2-49A8-9CC6-A63E4EFBAC20}" type="slidenum">
              <a:rPr lang="en-US" smtClean="0"/>
              <a:t>10</a:t>
            </a:fld>
            <a:endParaRPr lang="en-US" dirty="0"/>
          </a:p>
        </p:txBody>
      </p:sp>
      <p:sp>
        <p:nvSpPr>
          <p:cNvPr id="8" name="Rectangle 1">
            <a:extLst>
              <a:ext uri="{FF2B5EF4-FFF2-40B4-BE49-F238E27FC236}">
                <a16:creationId xmlns:a16="http://schemas.microsoft.com/office/drawing/2014/main" id="{F9C80F8A-121D-408B-97BA-396DD2EFBB8F}"/>
              </a:ext>
            </a:extLst>
          </p:cNvPr>
          <p:cNvSpPr>
            <a:spLocks noChangeArrowheads="1"/>
          </p:cNvSpPr>
          <p:nvPr/>
        </p:nvSpPr>
        <p:spPr bwMode="auto">
          <a:xfrm>
            <a:off x="685800" y="1447800"/>
            <a:ext cx="8001000" cy="255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000" b="1" i="1" dirty="0">
                <a:solidFill>
                  <a:srgbClr val="000000"/>
                </a:solidFill>
                <a:effectLst/>
                <a:latin typeface="Arial" panose="020B0604020202020204" pitchFamily="34" charset="0"/>
                <a:ea typeface="Times New Roman" panose="02020603050405020304" pitchFamily="18" charset="0"/>
              </a:rPr>
              <a:t>Announced by  Piotr Roszczenko, Rally Director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 Regional Series Trophy Winners</a:t>
            </a:r>
            <a:endParaRPr kumimoji="0" lang="en-US" altLang="en-US" sz="20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i="0" u="none" strike="noStrike" cap="none" normalizeH="0" baseline="0" dirty="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2020 Great Lakes Division Trophy Winners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i="0" u="none" strike="noStrike" cap="none" normalizeH="0" baseline="0" dirty="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800"/>
              </a:spcAft>
            </a:pPr>
            <a:r>
              <a:rPr lang="en-US" sz="2000" dirty="0">
                <a:solidFill>
                  <a:srgbClr val="222222"/>
                </a:solidFill>
                <a:effectLst/>
                <a:latin typeface="Arial" panose="020B0604020202020204" pitchFamily="34" charset="0"/>
                <a:ea typeface="Times New Roman" panose="02020603050405020304" pitchFamily="18" charset="0"/>
              </a:rPr>
              <a:t>2020 National Tour Rally Championship</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023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EE5C-5B85-4220-8EA4-32C22D5587A7}"/>
              </a:ext>
            </a:extLst>
          </p:cNvPr>
          <p:cNvSpPr>
            <a:spLocks noGrp="1"/>
          </p:cNvSpPr>
          <p:nvPr>
            <p:ph type="title"/>
          </p:nvPr>
        </p:nvSpPr>
        <p:spPr>
          <a:xfrm>
            <a:off x="313254" y="685800"/>
            <a:ext cx="8229600" cy="1143000"/>
          </a:xfrm>
        </p:spPr>
        <p:txBody>
          <a:bodyPr>
            <a:normAutofit fontScale="90000"/>
          </a:bodyPr>
          <a:lstStyle/>
          <a:p>
            <a:pPr marL="0" indent="0"/>
            <a:r>
              <a:rPr lang="en-US" b="1" dirty="0"/>
              <a:t>RALLY</a:t>
            </a:r>
            <a:br>
              <a:rPr lang="en-US" dirty="0"/>
            </a:br>
            <a:r>
              <a:rPr lang="en-US" dirty="0"/>
              <a:t>Tom Bell Memorial Award </a:t>
            </a:r>
            <a:br>
              <a:rPr lang="en-US" dirty="0"/>
            </a:br>
            <a:endParaRPr lang="en-US" dirty="0"/>
          </a:p>
        </p:txBody>
      </p:sp>
      <p:sp>
        <p:nvSpPr>
          <p:cNvPr id="3" name="Content Placeholder 2">
            <a:extLst>
              <a:ext uri="{FF2B5EF4-FFF2-40B4-BE49-F238E27FC236}">
                <a16:creationId xmlns:a16="http://schemas.microsoft.com/office/drawing/2014/main" id="{1C69B297-79FB-47EC-A3FB-4D5CE80818EC}"/>
              </a:ext>
            </a:extLst>
          </p:cNvPr>
          <p:cNvSpPr>
            <a:spLocks noGrp="1"/>
          </p:cNvSpPr>
          <p:nvPr>
            <p:ph idx="1"/>
          </p:nvPr>
        </p:nvSpPr>
        <p:spPr>
          <a:xfrm>
            <a:off x="453614" y="1750586"/>
            <a:ext cx="8407998" cy="4525963"/>
          </a:xfrm>
        </p:spPr>
        <p:txBody>
          <a:bodyPr>
            <a:noAutofit/>
          </a:bodyPr>
          <a:lstStyle/>
          <a:p>
            <a:pPr marL="0" indent="0">
              <a:buNone/>
            </a:pPr>
            <a:r>
              <a:rPr lang="en-US" sz="1800" dirty="0">
                <a:latin typeface="Arial" panose="020B0604020202020204" pitchFamily="34" charset="0"/>
                <a:cs typeface="Arial" panose="020B0604020202020204" pitchFamily="34" charset="0"/>
              </a:rPr>
              <a:t>This trophy is presented annually to the region member who demonstrates the enthusiasm, contribution, and commitment to TSD Rallying that Tom exemplified in his lifetime. The Rally Director selects the recipient.</a:t>
            </a:r>
          </a:p>
          <a:p>
            <a:pPr marL="0" indent="0">
              <a:buNone/>
            </a:pPr>
            <a:r>
              <a:rPr lang="en-US" sz="2800" b="1" i="1" dirty="0"/>
              <a:t>Congratulations Bruce Fisher</a:t>
            </a:r>
          </a:p>
          <a:p>
            <a:pPr marL="0" indent="0">
              <a:buNone/>
            </a:pPr>
            <a:r>
              <a:rPr lang="en-US" sz="3600" dirty="0"/>
              <a:t>SCCA National Convention </a:t>
            </a:r>
          </a:p>
          <a:p>
            <a:pPr marL="0" indent="0">
              <a:buNone/>
            </a:pPr>
            <a:r>
              <a:rPr lang="en-US" sz="3600" dirty="0"/>
              <a:t>W. David Teeter Tour Rally of the Year Award</a:t>
            </a:r>
          </a:p>
          <a:p>
            <a:pPr marL="0" indent="0">
              <a:buNone/>
            </a:pPr>
            <a:endParaRPr lang="en-US" sz="1600" dirty="0"/>
          </a:p>
          <a:p>
            <a:pPr marL="0" indent="0">
              <a:buNone/>
            </a:pPr>
            <a:r>
              <a:rPr lang="en-US" sz="1600" dirty="0">
                <a:latin typeface="Arial" panose="020B0604020202020204" pitchFamily="34" charset="0"/>
                <a:cs typeface="Arial" panose="020B0604020202020204" pitchFamily="34" charset="0"/>
              </a:rPr>
              <a:t>Congratulations to Scott Harvey for winning the W. David Teeter Tour Rally of the Year Award.  The announcement yesterday at the 2021 National Convention Road Rally Board Town Hall is a great tribute to Scott, and a recognition of the skill, planning, and effort that Scott brings to the SCCA Rally Program, both nationally and to the region.  This has been a banner year for Detroit Region Rally and Scott’s award is one more example of what a great program we have in the Detroit Region.  </a:t>
            </a:r>
          </a:p>
          <a:p>
            <a:pPr marL="0" indent="0">
              <a:buNone/>
            </a:pPr>
            <a:r>
              <a:rPr lang="en-US" sz="1600" dirty="0">
                <a:latin typeface="Arial" panose="020B0604020202020204" pitchFamily="34" charset="0"/>
                <a:cs typeface="Arial" panose="020B0604020202020204" pitchFamily="34" charset="0"/>
              </a:rPr>
              <a:t> </a:t>
            </a:r>
          </a:p>
          <a:p>
            <a:pPr marL="0" indent="0">
              <a:buNone/>
            </a:pPr>
            <a:endParaRPr lang="en-US" sz="1600" dirty="0"/>
          </a:p>
        </p:txBody>
      </p:sp>
      <p:sp>
        <p:nvSpPr>
          <p:cNvPr id="4" name="Slide Number Placeholder 3">
            <a:extLst>
              <a:ext uri="{FF2B5EF4-FFF2-40B4-BE49-F238E27FC236}">
                <a16:creationId xmlns:a16="http://schemas.microsoft.com/office/drawing/2014/main" id="{C668A75D-C623-4FE5-B68E-A7DDA1D7AEAB}"/>
              </a:ext>
            </a:extLst>
          </p:cNvPr>
          <p:cNvSpPr>
            <a:spLocks noGrp="1"/>
          </p:cNvSpPr>
          <p:nvPr>
            <p:ph type="sldNum" sz="quarter" idx="12"/>
          </p:nvPr>
        </p:nvSpPr>
        <p:spPr/>
        <p:txBody>
          <a:bodyPr/>
          <a:lstStyle/>
          <a:p>
            <a:fld id="{3D36C668-D6E2-49A8-9CC6-A63E4EFBAC20}" type="slidenum">
              <a:rPr lang="en-US" smtClean="0"/>
              <a:t>11</a:t>
            </a:fld>
            <a:endParaRPr lang="en-US" dirty="0"/>
          </a:p>
        </p:txBody>
      </p:sp>
    </p:spTree>
    <p:extLst>
      <p:ext uri="{BB962C8B-B14F-4D97-AF65-F5344CB8AC3E}">
        <p14:creationId xmlns:p14="http://schemas.microsoft.com/office/powerpoint/2010/main" val="172996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DBA9-3E30-4671-80A9-EE9D1F882793}"/>
              </a:ext>
            </a:extLst>
          </p:cNvPr>
          <p:cNvSpPr>
            <a:spLocks noGrp="1"/>
          </p:cNvSpPr>
          <p:nvPr>
            <p:ph type="title"/>
          </p:nvPr>
        </p:nvSpPr>
        <p:spPr/>
        <p:txBody>
          <a:bodyPr>
            <a:normAutofit/>
          </a:bodyPr>
          <a:lstStyle/>
          <a:p>
            <a:r>
              <a:rPr lang="en-US" sz="4400" b="1" dirty="0">
                <a:solidFill>
                  <a:srgbClr val="000000"/>
                </a:solidFill>
                <a:effectLst/>
                <a:latin typeface="Arial" panose="020B0604020202020204" pitchFamily="34" charset="0"/>
                <a:ea typeface="Times New Roman" panose="02020603050405020304" pitchFamily="18" charset="0"/>
              </a:rPr>
              <a:t>RALLYCROSS</a:t>
            </a:r>
            <a:endParaRPr lang="en-US" dirty="0"/>
          </a:p>
        </p:txBody>
      </p:sp>
      <p:sp>
        <p:nvSpPr>
          <p:cNvPr id="3" name="Content Placeholder 2">
            <a:extLst>
              <a:ext uri="{FF2B5EF4-FFF2-40B4-BE49-F238E27FC236}">
                <a16:creationId xmlns:a16="http://schemas.microsoft.com/office/drawing/2014/main" id="{E1ED2730-976D-42C7-B35C-CB985EBE0757}"/>
              </a:ext>
            </a:extLst>
          </p:cNvPr>
          <p:cNvSpPr>
            <a:spLocks noGrp="1"/>
          </p:cNvSpPr>
          <p:nvPr>
            <p:ph idx="1"/>
          </p:nvPr>
        </p:nvSpPr>
        <p:spPr>
          <a:xfrm>
            <a:off x="457200" y="1810131"/>
            <a:ext cx="8229600" cy="4525963"/>
          </a:xfrm>
        </p:spPr>
        <p:txBody>
          <a:bodyPr/>
          <a:lstStyle/>
          <a:p>
            <a:pPr marL="0" indent="0">
              <a:lnSpc>
                <a:spcPts val="1600"/>
              </a:lnSpc>
              <a:spcBef>
                <a:spcPts val="0"/>
              </a:spcBef>
              <a:buNone/>
            </a:pPr>
            <a:r>
              <a:rPr lang="en-US" sz="1800" b="1" i="1" dirty="0">
                <a:solidFill>
                  <a:srgbClr val="000000"/>
                </a:solidFill>
                <a:effectLst/>
                <a:latin typeface="Arial" panose="020B0604020202020204" pitchFamily="34" charset="0"/>
                <a:ea typeface="Times New Roman" panose="02020603050405020304" pitchFamily="18" charset="0"/>
              </a:rPr>
              <a:t>Announced by  Matt Wolfe,  RallyCross Director </a:t>
            </a:r>
          </a:p>
          <a:p>
            <a:pPr marL="0" indent="0">
              <a:lnSpc>
                <a:spcPts val="1600"/>
              </a:lnSpc>
              <a:spcBef>
                <a:spcPts val="0"/>
              </a:spcBef>
              <a:buNone/>
            </a:pPr>
            <a:endParaRPr lang="en-US" sz="1800" b="1" i="1" dirty="0">
              <a:solidFill>
                <a:srgbClr val="000000"/>
              </a:solidFill>
              <a:latin typeface="Arial" panose="020B0604020202020204" pitchFamily="34" charset="0"/>
              <a:ea typeface="Times New Roman" panose="02020603050405020304" pitchFamily="18" charset="0"/>
            </a:endParaRPr>
          </a:p>
          <a:p>
            <a:pPr marL="0" indent="0">
              <a:lnSpc>
                <a:spcPts val="1600"/>
              </a:lnSpc>
              <a:spcBef>
                <a:spcPts val="0"/>
              </a:spcBef>
              <a:buNone/>
            </a:pPr>
            <a:endParaRPr lang="en-US" sz="1800" b="1" i="1" dirty="0">
              <a:solidFill>
                <a:srgbClr val="000000"/>
              </a:solidFill>
              <a:effectLst/>
              <a:latin typeface="Arial" panose="020B0604020202020204" pitchFamily="34" charset="0"/>
              <a:ea typeface="Times New Roman" panose="02020603050405020304" pitchFamily="18" charset="0"/>
            </a:endParaRPr>
          </a:p>
          <a:p>
            <a:pPr marL="0" marR="0" indent="0">
              <a:lnSpc>
                <a:spcPts val="16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rPr>
              <a:t>2020 RallyCross Series presented by Thayer Automotive Trophy Winners </a:t>
            </a:r>
            <a:endParaRPr lang="en-US" sz="1800" dirty="0">
              <a:effectLst/>
              <a:latin typeface="Times New Roman" panose="02020603050405020304" pitchFamily="18" charset="0"/>
              <a:ea typeface="Times New Roman" panose="02020603050405020304" pitchFamily="18" charset="0"/>
            </a:endParaRPr>
          </a:p>
          <a:p>
            <a:pPr marL="0" marR="0" indent="0">
              <a:lnSpc>
                <a:spcPts val="1600"/>
              </a:lnSpc>
              <a:spcBef>
                <a:spcPts val="0"/>
              </a:spcBef>
              <a:spcAft>
                <a:spcPts val="600"/>
              </a:spcAft>
              <a:buNone/>
            </a:pPr>
            <a:r>
              <a:rPr lang="en-US" sz="1800" strike="noStrike"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nSpc>
                <a:spcPts val="1600"/>
              </a:lnSpc>
              <a:spcBef>
                <a:spcPts val="0"/>
              </a:spcBef>
              <a:spcAft>
                <a:spcPts val="600"/>
              </a:spcAft>
              <a:buNone/>
            </a:pPr>
            <a:r>
              <a:rPr lang="en-US" sz="1800" dirty="0">
                <a:solidFill>
                  <a:srgbClr val="000000"/>
                </a:solidFill>
                <a:effectLst/>
                <a:latin typeface="Arial" panose="020B0604020202020204" pitchFamily="34" charset="0"/>
                <a:ea typeface="Times New Roman" panose="02020603050405020304" pitchFamily="18" charset="0"/>
              </a:rPr>
              <a:t>Thayer 2WD Champion 2020</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strike="noStrike"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rPr>
              <a:t>2020  Class Champions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rgbClr val="202124"/>
                </a:solidFill>
                <a:effectLst/>
                <a:latin typeface="Arial" panose="020B0604020202020204" pitchFamily="34" charset="0"/>
                <a:ea typeface="Times New Roman" panose="02020603050405020304" pitchFamily="18" charset="0"/>
              </a:rPr>
              <a:t> </a:t>
            </a:r>
            <a:r>
              <a:rPr lang="en-US" sz="1800" baseline="30000" dirty="0">
                <a:solidFill>
                  <a:srgbClr val="202124"/>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rgbClr val="222222"/>
                </a:solidFill>
                <a:effectLst/>
                <a:latin typeface="Arial" panose="020B0604020202020204" pitchFamily="34" charset="0"/>
                <a:ea typeface="Times New Roman" panose="02020603050405020304" pitchFamily="18" charset="0"/>
              </a:rPr>
              <a:t>2020 DirtFish RallyCross Nationals </a:t>
            </a:r>
            <a:r>
              <a:rPr lang="en-US" sz="1800" dirty="0">
                <a:solidFill>
                  <a:srgbClr val="000000"/>
                </a:solidFill>
                <a:effectLst/>
                <a:latin typeface="Arial" panose="020B0604020202020204" pitchFamily="34" charset="0"/>
                <a:ea typeface="Times New Roman" panose="02020603050405020304" pitchFamily="18" charset="0"/>
              </a:rPr>
              <a:t>Championship Trophy Winners</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F4E2F452-5396-4323-98E1-684BC6C4976A}"/>
              </a:ext>
            </a:extLst>
          </p:cNvPr>
          <p:cNvSpPr>
            <a:spLocks noGrp="1"/>
          </p:cNvSpPr>
          <p:nvPr>
            <p:ph type="sldNum" sz="quarter" idx="12"/>
          </p:nvPr>
        </p:nvSpPr>
        <p:spPr/>
        <p:txBody>
          <a:bodyPr/>
          <a:lstStyle/>
          <a:p>
            <a:fld id="{3D36C668-D6E2-49A8-9CC6-A63E4EFBAC20}" type="slidenum">
              <a:rPr lang="en-US" smtClean="0"/>
              <a:t>12</a:t>
            </a:fld>
            <a:endParaRPr lang="en-US" dirty="0"/>
          </a:p>
        </p:txBody>
      </p:sp>
    </p:spTree>
    <p:extLst>
      <p:ext uri="{BB962C8B-B14F-4D97-AF65-F5344CB8AC3E}">
        <p14:creationId xmlns:p14="http://schemas.microsoft.com/office/powerpoint/2010/main" val="281734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CC8E-2D73-4480-A059-B93075D08A0C}"/>
              </a:ext>
            </a:extLst>
          </p:cNvPr>
          <p:cNvSpPr>
            <a:spLocks noGrp="1"/>
          </p:cNvSpPr>
          <p:nvPr>
            <p:ph type="title"/>
          </p:nvPr>
        </p:nvSpPr>
        <p:spPr/>
        <p:txBody>
          <a:bodyPr>
            <a:normAutofit/>
          </a:bodyPr>
          <a:lstStyle/>
          <a:p>
            <a:pPr marL="342900" marR="0" lvl="0" indent="-342900" defTabSz="914400" rtl="0" eaLnBrk="1" fontAlgn="auto" latinLnBrk="0" hangingPunct="1">
              <a:lnSpc>
                <a:spcPct val="100000"/>
              </a:lnSpc>
              <a:spcBef>
                <a:spcPct val="20000"/>
              </a:spcBef>
              <a:spcAft>
                <a:spcPts val="0"/>
              </a:spcAft>
              <a:tabLst/>
              <a:defRPr/>
            </a:pPr>
            <a:r>
              <a:rPr kumimoji="0" lang="en-US" sz="4900" b="1" i="0" u="none" strike="noStrike" kern="1200" cap="none" spc="0" normalizeH="0" baseline="0" noProof="0" dirty="0">
                <a:ln>
                  <a:noFill/>
                </a:ln>
                <a:solidFill>
                  <a:prstClr val="black"/>
                </a:solidFill>
                <a:effectLst/>
                <a:uLnTx/>
                <a:uFillTx/>
                <a:latin typeface="Calibri"/>
                <a:ea typeface="+mn-ea"/>
                <a:cs typeface="+mn-cs"/>
              </a:rPr>
              <a:t>RallyCross Enthusiast Award</a:t>
            </a:r>
            <a:endParaRPr lang="en-US" dirty="0"/>
          </a:p>
        </p:txBody>
      </p:sp>
      <p:sp>
        <p:nvSpPr>
          <p:cNvPr id="3" name="Content Placeholder 2">
            <a:extLst>
              <a:ext uri="{FF2B5EF4-FFF2-40B4-BE49-F238E27FC236}">
                <a16:creationId xmlns:a16="http://schemas.microsoft.com/office/drawing/2014/main" id="{6B42796D-382D-4DC1-A918-DDFF9016C523}"/>
              </a:ext>
            </a:extLst>
          </p:cNvPr>
          <p:cNvSpPr>
            <a:spLocks noGrp="1"/>
          </p:cNvSpPr>
          <p:nvPr>
            <p:ph idx="1"/>
          </p:nvPr>
        </p:nvSpPr>
        <p:spPr>
          <a:xfrm>
            <a:off x="460786" y="1417638"/>
            <a:ext cx="8229600" cy="4525963"/>
          </a:xfrm>
        </p:spPr>
        <p:txBody>
          <a:bodyPr>
            <a:normAutofit fontScale="92500" lnSpcReduction="10000"/>
          </a:bodyPr>
          <a:lstStyle/>
          <a:p>
            <a:endParaRPr lang="en-US" dirty="0"/>
          </a:p>
          <a:p>
            <a:pPr marL="0" indent="0">
              <a:buNone/>
            </a:pPr>
            <a:r>
              <a:rPr lang="en-US" dirty="0"/>
              <a:t>The RallyCross Enthusiast Award is presented annually to the Detroit Region Member participating in the RallyCross program who shows exceptional enthusiasm, displays superior sportsmanship and who makes a significant contribution to the advancement and well-being of the RallyCross program.  The RallyCross Director selects the recipient.</a:t>
            </a:r>
          </a:p>
          <a:p>
            <a:pPr marL="0" indent="0">
              <a:buNone/>
            </a:pPr>
            <a:r>
              <a:rPr lang="en-US" b="1" i="1" dirty="0"/>
              <a:t>Congratulations </a:t>
            </a:r>
            <a:r>
              <a:rPr lang="en-US" b="1" i="1"/>
              <a:t>Dan Hutchison</a:t>
            </a:r>
            <a:endParaRPr lang="en-US" b="1" i="1" dirty="0"/>
          </a:p>
        </p:txBody>
      </p:sp>
      <p:sp>
        <p:nvSpPr>
          <p:cNvPr id="4" name="Slide Number Placeholder 3">
            <a:extLst>
              <a:ext uri="{FF2B5EF4-FFF2-40B4-BE49-F238E27FC236}">
                <a16:creationId xmlns:a16="http://schemas.microsoft.com/office/drawing/2014/main" id="{02D3C24D-C38F-413C-8104-455C6F38C909}"/>
              </a:ext>
            </a:extLst>
          </p:cNvPr>
          <p:cNvSpPr>
            <a:spLocks noGrp="1"/>
          </p:cNvSpPr>
          <p:nvPr>
            <p:ph type="sldNum" sz="quarter" idx="12"/>
          </p:nvPr>
        </p:nvSpPr>
        <p:spPr/>
        <p:txBody>
          <a:bodyPr/>
          <a:lstStyle/>
          <a:p>
            <a:fld id="{3D36C668-D6E2-49A8-9CC6-A63E4EFBAC20}" type="slidenum">
              <a:rPr lang="en-US" smtClean="0"/>
              <a:t>13</a:t>
            </a:fld>
            <a:endParaRPr lang="en-US" dirty="0"/>
          </a:p>
        </p:txBody>
      </p:sp>
    </p:spTree>
    <p:extLst>
      <p:ext uri="{BB962C8B-B14F-4D97-AF65-F5344CB8AC3E}">
        <p14:creationId xmlns:p14="http://schemas.microsoft.com/office/powerpoint/2010/main" val="2771082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5446-624D-4C2C-BE76-AC3AECF0EEC3}"/>
              </a:ext>
            </a:extLst>
          </p:cNvPr>
          <p:cNvSpPr>
            <a:spLocks noGrp="1"/>
          </p:cNvSpPr>
          <p:nvPr>
            <p:ph type="title"/>
          </p:nvPr>
        </p:nvSpPr>
        <p:spPr/>
        <p:txBody>
          <a:bodyPr>
            <a:normAutofit fontScale="90000"/>
          </a:bodyPr>
          <a:lstStyle/>
          <a:p>
            <a:br>
              <a:rPr lang="en-US" sz="4400" b="1" dirty="0">
                <a:solidFill>
                  <a:srgbClr val="000000"/>
                </a:solidFill>
                <a:effectLst/>
                <a:latin typeface="Arial" panose="020B0604020202020204" pitchFamily="34" charset="0"/>
                <a:ea typeface="Times New Roman" panose="02020603050405020304" pitchFamily="18" charset="0"/>
              </a:rPr>
            </a:br>
            <a:br>
              <a:rPr lang="en-US" sz="4400" b="1" dirty="0">
                <a:solidFill>
                  <a:srgbClr val="000000"/>
                </a:solidFill>
                <a:effectLst/>
                <a:latin typeface="Arial" panose="020B0604020202020204" pitchFamily="34" charset="0"/>
                <a:ea typeface="Times New Roman" panose="02020603050405020304" pitchFamily="18" charset="0"/>
              </a:rPr>
            </a:br>
            <a:r>
              <a:rPr lang="en-US" sz="4400" b="1" dirty="0">
                <a:solidFill>
                  <a:srgbClr val="000000"/>
                </a:solidFill>
                <a:effectLst/>
                <a:latin typeface="Arial" panose="020B0604020202020204" pitchFamily="34" charset="0"/>
                <a:ea typeface="Times New Roman" panose="02020603050405020304" pitchFamily="18" charset="0"/>
              </a:rPr>
              <a:t>SOLO</a:t>
            </a:r>
            <a:br>
              <a:rPr lang="en-US" sz="4400" b="1" dirty="0">
                <a:solidFill>
                  <a:srgbClr val="000000"/>
                </a:solidFill>
                <a:effectLst/>
                <a:latin typeface="Arial" panose="020B0604020202020204" pitchFamily="34" charset="0"/>
                <a:ea typeface="Times New Roman" panose="02020603050405020304" pitchFamily="18" charset="0"/>
              </a:rPr>
            </a:br>
            <a:br>
              <a:rPr lang="en-US" sz="4400" dirty="0">
                <a:effectLst/>
                <a:latin typeface="Times New Roman" panose="02020603050405020304" pitchFamily="18" charset="0"/>
                <a:ea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B1169BE8-447E-4DA2-82EC-FBBB4C001541}"/>
              </a:ext>
            </a:extLst>
          </p:cNvPr>
          <p:cNvSpPr>
            <a:spLocks noGrp="1"/>
          </p:cNvSpPr>
          <p:nvPr>
            <p:ph type="sldNum" sz="quarter" idx="12"/>
          </p:nvPr>
        </p:nvSpPr>
        <p:spPr/>
        <p:txBody>
          <a:bodyPr/>
          <a:lstStyle/>
          <a:p>
            <a:fld id="{3D36C668-D6E2-49A8-9CC6-A63E4EFBAC20}" type="slidenum">
              <a:rPr lang="en-US" smtClean="0"/>
              <a:t>14</a:t>
            </a:fld>
            <a:endParaRPr lang="en-US" dirty="0"/>
          </a:p>
        </p:txBody>
      </p:sp>
      <p:sp>
        <p:nvSpPr>
          <p:cNvPr id="6" name="Rectangle 1">
            <a:extLst>
              <a:ext uri="{FF2B5EF4-FFF2-40B4-BE49-F238E27FC236}">
                <a16:creationId xmlns:a16="http://schemas.microsoft.com/office/drawing/2014/main" id="{05A8599A-8D1B-4A49-9D2F-531D0B827002}"/>
              </a:ext>
            </a:extLst>
          </p:cNvPr>
          <p:cNvSpPr>
            <a:spLocks noChangeArrowheads="1"/>
          </p:cNvSpPr>
          <p:nvPr/>
        </p:nvSpPr>
        <p:spPr bwMode="auto">
          <a:xfrm>
            <a:off x="838200" y="1524000"/>
            <a:ext cx="6629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sz="2000" b="1" i="1" dirty="0">
              <a:solidFill>
                <a:srgbClr val="000000"/>
              </a:solidFill>
              <a:effectLst/>
              <a:latin typeface="Arial" panose="020B0604020202020204" pitchFamily="34" charset="0"/>
              <a:ea typeface="Times New Roman" panose="02020603050405020304" pitchFamily="18" charset="0"/>
            </a:endParaRPr>
          </a:p>
          <a:p>
            <a:pPr eaLnBrk="0" fontAlgn="base" hangingPunct="0">
              <a:spcBef>
                <a:spcPct val="0"/>
              </a:spcBef>
              <a:spcAft>
                <a:spcPct val="0"/>
              </a:spcAft>
            </a:pPr>
            <a:r>
              <a:rPr lang="en-US" sz="2000" b="1" i="1" dirty="0">
                <a:solidFill>
                  <a:srgbClr val="000000"/>
                </a:solidFill>
                <a:effectLst/>
                <a:latin typeface="Arial" panose="020B0604020202020204" pitchFamily="34" charset="0"/>
                <a:ea typeface="Times New Roman" panose="02020603050405020304" pitchFamily="18" charset="0"/>
              </a:rPr>
              <a:t>Announced by John Li, Solo  Director </a:t>
            </a:r>
          </a:p>
          <a:p>
            <a:pPr eaLnBrk="0" fontAlgn="base" hangingPunct="0">
              <a:spcBef>
                <a:spcPct val="0"/>
              </a:spcBef>
              <a:spcAft>
                <a:spcPct val="0"/>
              </a:spcAft>
            </a:pPr>
            <a:endParaRPr lang="en-US" sz="2000" dirty="0">
              <a:solidFill>
                <a:srgbClr val="000000"/>
              </a:solidFill>
              <a:effectLst/>
              <a:latin typeface="Arial" panose="020B0604020202020204" pitchFamily="34" charset="0"/>
              <a:ea typeface="Times New Roman" panose="02020603050405020304" pitchFamily="18" charset="0"/>
            </a:endParaRPr>
          </a:p>
          <a:p>
            <a:pPr eaLnBrk="0" fontAlgn="base" hangingPunct="0">
              <a:spcBef>
                <a:spcPct val="0"/>
              </a:spcBef>
              <a:spcAft>
                <a:spcPct val="0"/>
              </a:spcAft>
            </a:pPr>
            <a:endParaRPr lang="en-US" sz="2000" dirty="0">
              <a:solidFill>
                <a:srgbClr val="000000"/>
              </a:solidFill>
              <a:latin typeface="Arial" panose="020B0604020202020204" pitchFamily="34" charset="0"/>
              <a:ea typeface="Times New Roman" panose="02020603050405020304" pitchFamily="18" charset="0"/>
            </a:endParaRPr>
          </a:p>
          <a:p>
            <a:pPr eaLnBrk="0" fontAlgn="base" hangingPunct="0">
              <a:spcBef>
                <a:spcPct val="0"/>
              </a:spcBef>
              <a:spcAft>
                <a:spcPct val="0"/>
              </a:spcAft>
            </a:pPr>
            <a:r>
              <a:rPr lang="en-US" sz="2000" dirty="0">
                <a:solidFill>
                  <a:srgbClr val="000000"/>
                </a:solidFill>
                <a:effectLst/>
                <a:latin typeface="Arial" panose="020B0604020202020204" pitchFamily="34" charset="0"/>
                <a:ea typeface="Times New Roman" panose="02020603050405020304" pitchFamily="18" charset="0"/>
              </a:rPr>
              <a:t>2020 Regional Champions &amp; Trophy Winners</a:t>
            </a:r>
          </a:p>
          <a:p>
            <a:pPr eaLnBrk="0" fontAlgn="base" hangingPunct="0">
              <a:spcBef>
                <a:spcPct val="0"/>
              </a:spcBef>
              <a:spcAft>
                <a:spcPct val="0"/>
              </a:spcAft>
            </a:pPr>
            <a:endParaRPr lang="en-US" sz="20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 Great Lakes Solo Series Trophy Winners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i="0"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 SOLO National Championship Trophy Winners</a:t>
            </a:r>
            <a:endParaRPr kumimoji="0" lang="en-US" altLang="en-US" sz="2000" i="0"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033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93F1-5A4F-44F9-9BD2-44AD2AF5A027}"/>
              </a:ext>
            </a:extLst>
          </p:cNvPr>
          <p:cNvSpPr>
            <a:spLocks noGrp="1"/>
          </p:cNvSpPr>
          <p:nvPr>
            <p:ph type="title"/>
          </p:nvPr>
        </p:nvSpPr>
        <p:spPr/>
        <p:txBody>
          <a:bodyPr>
            <a:normAutofit fontScale="90000"/>
          </a:bodyPr>
          <a:lstStyle/>
          <a:p>
            <a:br>
              <a:rPr lang="en-US" dirty="0"/>
            </a:br>
            <a:r>
              <a:rPr lang="en-US" b="1" dirty="0"/>
              <a:t>Solo Enthusiast Award</a:t>
            </a:r>
            <a:br>
              <a:rPr lang="en-US" dirty="0"/>
            </a:br>
            <a:endParaRPr lang="en-US" dirty="0"/>
          </a:p>
        </p:txBody>
      </p:sp>
      <p:sp>
        <p:nvSpPr>
          <p:cNvPr id="3" name="Content Placeholder 2">
            <a:extLst>
              <a:ext uri="{FF2B5EF4-FFF2-40B4-BE49-F238E27FC236}">
                <a16:creationId xmlns:a16="http://schemas.microsoft.com/office/drawing/2014/main" id="{BA9BC461-FE8B-4F52-B071-556B149F4A5E}"/>
              </a:ext>
            </a:extLst>
          </p:cNvPr>
          <p:cNvSpPr>
            <a:spLocks noGrp="1"/>
          </p:cNvSpPr>
          <p:nvPr>
            <p:ph idx="1"/>
          </p:nvPr>
        </p:nvSpPr>
        <p:spPr>
          <a:xfrm>
            <a:off x="457200" y="1387476"/>
            <a:ext cx="8229600" cy="4525963"/>
          </a:xfrm>
        </p:spPr>
        <p:txBody>
          <a:bodyPr>
            <a:normAutofit fontScale="92500"/>
          </a:bodyPr>
          <a:lstStyle/>
          <a:p>
            <a:pPr marL="0" indent="0">
              <a:buNone/>
            </a:pPr>
            <a:r>
              <a:rPr lang="en-US" sz="2800" dirty="0">
                <a:latin typeface="Arial" panose="020B0604020202020204" pitchFamily="34" charset="0"/>
                <a:cs typeface="Arial" panose="020B0604020202020204" pitchFamily="34" charset="0"/>
              </a:rPr>
              <a:t>Every year the current Solo Director has the honor of awarding this trophy to a solo competitor who has gone above and beyond throughout the year.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This person always shows enthusiasm and dedication to the sport by continually lending a helping hand.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They also encourage the development of new ideas to make the sport grow without personal expectations.</a:t>
            </a:r>
          </a:p>
          <a:p>
            <a:pPr marL="0" indent="0">
              <a:buNone/>
            </a:pPr>
            <a:r>
              <a:rPr lang="en-US" sz="2800" b="1" i="1" dirty="0">
                <a:latin typeface="Arial" panose="020B0604020202020204" pitchFamily="34" charset="0"/>
                <a:cs typeface="Arial" panose="020B0604020202020204" pitchFamily="34" charset="0"/>
              </a:rPr>
              <a:t>Congratulations Greg Valade</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05CDE6A9-200B-43F5-9E0C-6179C7C483E3}"/>
              </a:ext>
            </a:extLst>
          </p:cNvPr>
          <p:cNvSpPr>
            <a:spLocks noGrp="1"/>
          </p:cNvSpPr>
          <p:nvPr>
            <p:ph type="sldNum" sz="quarter" idx="12"/>
          </p:nvPr>
        </p:nvSpPr>
        <p:spPr/>
        <p:txBody>
          <a:bodyPr/>
          <a:lstStyle/>
          <a:p>
            <a:fld id="{3D36C668-D6E2-49A8-9CC6-A63E4EFBAC20}" type="slidenum">
              <a:rPr lang="en-US" smtClean="0"/>
              <a:t>15</a:t>
            </a:fld>
            <a:endParaRPr lang="en-US" dirty="0"/>
          </a:p>
        </p:txBody>
      </p:sp>
    </p:spTree>
    <p:extLst>
      <p:ext uri="{BB962C8B-B14F-4D97-AF65-F5344CB8AC3E}">
        <p14:creationId xmlns:p14="http://schemas.microsoft.com/office/powerpoint/2010/main" val="4044113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531B-8CBB-4628-907D-C80BA5A71E00}"/>
              </a:ext>
            </a:extLst>
          </p:cNvPr>
          <p:cNvSpPr>
            <a:spLocks noGrp="1"/>
          </p:cNvSpPr>
          <p:nvPr>
            <p:ph type="title"/>
          </p:nvPr>
        </p:nvSpPr>
        <p:spPr>
          <a:xfrm>
            <a:off x="444500" y="0"/>
            <a:ext cx="8229600" cy="1143000"/>
          </a:xfrm>
        </p:spPr>
        <p:txBody>
          <a:bodyPr/>
          <a:lstStyle/>
          <a:p>
            <a:r>
              <a:rPr lang="en-US" b="1" dirty="0"/>
              <a:t>2020 John McGill Award</a:t>
            </a:r>
          </a:p>
        </p:txBody>
      </p:sp>
      <p:sp>
        <p:nvSpPr>
          <p:cNvPr id="4" name="Slide Number Placeholder 3">
            <a:extLst>
              <a:ext uri="{FF2B5EF4-FFF2-40B4-BE49-F238E27FC236}">
                <a16:creationId xmlns:a16="http://schemas.microsoft.com/office/drawing/2014/main" id="{F9BC9B22-AF8E-400B-8EC8-F21E09FCBD3A}"/>
              </a:ext>
            </a:extLst>
          </p:cNvPr>
          <p:cNvSpPr>
            <a:spLocks noGrp="1"/>
          </p:cNvSpPr>
          <p:nvPr>
            <p:ph type="sldNum" sz="quarter" idx="12"/>
          </p:nvPr>
        </p:nvSpPr>
        <p:spPr/>
        <p:txBody>
          <a:bodyPr/>
          <a:lstStyle/>
          <a:p>
            <a:fld id="{3D36C668-D6E2-49A8-9CC6-A63E4EFBAC20}" type="slidenum">
              <a:rPr lang="en-US" smtClean="0"/>
              <a:t>16</a:t>
            </a:fld>
            <a:endParaRPr lang="en-US" dirty="0"/>
          </a:p>
        </p:txBody>
      </p:sp>
      <p:sp>
        <p:nvSpPr>
          <p:cNvPr id="10" name="TextBox 9">
            <a:extLst>
              <a:ext uri="{FF2B5EF4-FFF2-40B4-BE49-F238E27FC236}">
                <a16:creationId xmlns:a16="http://schemas.microsoft.com/office/drawing/2014/main" id="{DABF24F7-5FC1-4899-9704-58A6592CF5A9}"/>
              </a:ext>
            </a:extLst>
          </p:cNvPr>
          <p:cNvSpPr txBox="1"/>
          <p:nvPr/>
        </p:nvSpPr>
        <p:spPr>
          <a:xfrm>
            <a:off x="736600" y="1072019"/>
            <a:ext cx="7937500" cy="5355312"/>
          </a:xfrm>
          <a:prstGeom prst="rect">
            <a:avLst/>
          </a:prstGeom>
          <a:noFill/>
        </p:spPr>
        <p:txBody>
          <a:bodyPr wrap="square" rtlCol="0">
            <a:spAutoFit/>
          </a:bodyPr>
          <a:lstStyle/>
          <a:p>
            <a:r>
              <a:rPr lang="en-US" dirty="0">
                <a:solidFill>
                  <a:srgbClr val="333333"/>
                </a:solidFill>
                <a:effectLst/>
                <a:latin typeface="Helvetica" panose="020B0604020202020204" pitchFamily="34" charset="0"/>
              </a:rPr>
              <a:t>Noteworthy in 2020 is the John McGill Award, bestowed for significant contribution to the SCCA Club Racing Program. Winners are chosen annually by the Club Racing Board in conjunction with the head of Road Racing, and the list of previous recipients contains SCCA and motorsport luminaries. Keeping in mind that 2020 was such a “distinct” year, SCCA Director of Road Racing Deanna Flanagan noted the John McGill Award presentation would be equally unique this time around.</a:t>
            </a:r>
          </a:p>
          <a:p>
            <a:endParaRPr lang="en-US" dirty="0">
              <a:solidFill>
                <a:srgbClr val="333333"/>
              </a:solidFill>
              <a:effectLst/>
              <a:latin typeface="Helvetica" panose="020B0604020202020204" pitchFamily="34" charset="0"/>
            </a:endParaRPr>
          </a:p>
          <a:p>
            <a:r>
              <a:rPr lang="en-US" dirty="0">
                <a:solidFill>
                  <a:srgbClr val="333333"/>
                </a:solidFill>
                <a:effectLst/>
                <a:latin typeface="Helvetica" panose="020B0604020202020204" pitchFamily="34" charset="0"/>
              </a:rPr>
              <a:t>“The 2020 John McGill Award goes to each SCCA region that hosted an SCCA Road Racing event during a very tumultuous year,” Cobb said. “Conducting race weekends is complex and requires a lot of work and dedication. Hosting race weekends during a pandemic? That increases the complexity tenfold or more. It is only proper to recognize each Region, each volunteer, each competitor, and every single person who made 2020 SCCA Road Racing possible. The words ‘thank you’ can’t do justice for what SCCA members contributed to the Club this year. Our hope is the John McGill Award begins to convey our true appreciation.”</a:t>
            </a:r>
          </a:p>
          <a:p>
            <a:br>
              <a:rPr lang="en-US" dirty="0"/>
            </a:br>
            <a:endParaRPr lang="en-US" dirty="0"/>
          </a:p>
        </p:txBody>
      </p:sp>
    </p:spTree>
    <p:extLst>
      <p:ext uri="{BB962C8B-B14F-4D97-AF65-F5344CB8AC3E}">
        <p14:creationId xmlns:p14="http://schemas.microsoft.com/office/powerpoint/2010/main" val="372621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531B-8CBB-4628-907D-C80BA5A71E00}"/>
              </a:ext>
            </a:extLst>
          </p:cNvPr>
          <p:cNvSpPr>
            <a:spLocks noGrp="1"/>
          </p:cNvSpPr>
          <p:nvPr>
            <p:ph type="title"/>
          </p:nvPr>
        </p:nvSpPr>
        <p:spPr>
          <a:xfrm>
            <a:off x="152400" y="225216"/>
            <a:ext cx="8229600" cy="1143000"/>
          </a:xfrm>
        </p:spPr>
        <p:txBody>
          <a:bodyPr/>
          <a:lstStyle/>
          <a:p>
            <a:r>
              <a:rPr lang="en-US" b="1" dirty="0"/>
              <a:t>2020 John McGill Award</a:t>
            </a:r>
          </a:p>
        </p:txBody>
      </p:sp>
      <p:pic>
        <p:nvPicPr>
          <p:cNvPr id="6" name="Content Placeholder 5">
            <a:extLst>
              <a:ext uri="{FF2B5EF4-FFF2-40B4-BE49-F238E27FC236}">
                <a16:creationId xmlns:a16="http://schemas.microsoft.com/office/drawing/2014/main" id="{6BFC77DA-53B9-4462-A558-EEA6C475DC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600200"/>
            <a:ext cx="6324600" cy="4524166"/>
          </a:xfrm>
        </p:spPr>
      </p:pic>
      <p:sp>
        <p:nvSpPr>
          <p:cNvPr id="4" name="Slide Number Placeholder 3">
            <a:extLst>
              <a:ext uri="{FF2B5EF4-FFF2-40B4-BE49-F238E27FC236}">
                <a16:creationId xmlns:a16="http://schemas.microsoft.com/office/drawing/2014/main" id="{F9BC9B22-AF8E-400B-8EC8-F21E09FCBD3A}"/>
              </a:ext>
            </a:extLst>
          </p:cNvPr>
          <p:cNvSpPr>
            <a:spLocks noGrp="1"/>
          </p:cNvSpPr>
          <p:nvPr>
            <p:ph type="sldNum" sz="quarter" idx="12"/>
          </p:nvPr>
        </p:nvSpPr>
        <p:spPr/>
        <p:txBody>
          <a:bodyPr/>
          <a:lstStyle/>
          <a:p>
            <a:fld id="{3D36C668-D6E2-49A8-9CC6-A63E4EFBAC20}" type="slidenum">
              <a:rPr lang="en-US" smtClean="0"/>
              <a:t>17</a:t>
            </a:fld>
            <a:endParaRPr lang="en-US" dirty="0"/>
          </a:p>
        </p:txBody>
      </p:sp>
    </p:spTree>
    <p:extLst>
      <p:ext uri="{BB962C8B-B14F-4D97-AF65-F5344CB8AC3E}">
        <p14:creationId xmlns:p14="http://schemas.microsoft.com/office/powerpoint/2010/main" val="1206446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358C-7B98-4FA3-95C1-10273A9CF55A}"/>
              </a:ext>
            </a:extLst>
          </p:cNvPr>
          <p:cNvSpPr>
            <a:spLocks noGrp="1"/>
          </p:cNvSpPr>
          <p:nvPr>
            <p:ph type="title"/>
          </p:nvPr>
        </p:nvSpPr>
        <p:spPr>
          <a:xfrm>
            <a:off x="228600" y="381000"/>
            <a:ext cx="8229600" cy="1143000"/>
          </a:xfrm>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Perpetual Awards</a:t>
            </a:r>
            <a:br>
              <a:rPr lang="en-US" sz="44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0FD3267-A3AC-4D8D-BD4C-78422AEE0792}"/>
              </a:ext>
            </a:extLst>
          </p:cNvPr>
          <p:cNvSpPr>
            <a:spLocks noGrp="1"/>
          </p:cNvSpPr>
          <p:nvPr>
            <p:ph idx="1"/>
          </p:nvPr>
        </p:nvSpPr>
        <p:spPr>
          <a:xfrm>
            <a:off x="388172" y="1166018"/>
            <a:ext cx="8229600" cy="4525963"/>
          </a:xfrm>
        </p:spPr>
        <p:txBody>
          <a:bodyPr>
            <a:normAutofit fontScale="55000" lnSpcReduction="20000"/>
          </a:bodyPr>
          <a:lstStyle/>
          <a:p>
            <a:pPr marL="0" marR="0" indent="0" fontAlgn="t">
              <a:spcBef>
                <a:spcPts val="0"/>
              </a:spcBef>
              <a:spcAft>
                <a:spcPts val="200"/>
              </a:spcAft>
              <a:buNone/>
            </a:pPr>
            <a:r>
              <a:rPr lang="en-US" sz="1800" b="1" u="none" strike="noStrike" dirty="0">
                <a:solidFill>
                  <a:srgbClr val="000000"/>
                </a:solidFill>
                <a:effectLst/>
                <a:latin typeface="Arial" panose="020B0604020202020204" pitchFamily="34" charset="0"/>
                <a:ea typeface="Times New Roman" panose="02020603050405020304" pitchFamily="18" charset="0"/>
              </a:rPr>
              <a:t> </a:t>
            </a:r>
            <a:r>
              <a:rPr lang="en-US" sz="2900" b="1" dirty="0">
                <a:solidFill>
                  <a:srgbClr val="000000"/>
                </a:solidFill>
                <a:latin typeface="Arial" panose="020B0604020202020204" pitchFamily="34" charset="0"/>
                <a:ea typeface="Times New Roman" panose="02020603050405020304" pitchFamily="18" charset="0"/>
              </a:rPr>
              <a:t>Announced by Nick Aranda, Race Director </a:t>
            </a:r>
            <a:endParaRPr lang="en-US" sz="2900" dirty="0">
              <a:effectLst/>
              <a:latin typeface="Times New Roman" panose="02020603050405020304" pitchFamily="18" charset="0"/>
              <a:ea typeface="Times New Roman" panose="02020603050405020304" pitchFamily="18" charset="0"/>
            </a:endParaRPr>
          </a:p>
          <a:p>
            <a:pPr marL="0" marR="0" indent="0" fontAlgn="t">
              <a:spcBef>
                <a:spcPts val="0"/>
              </a:spcBef>
              <a:spcAft>
                <a:spcPts val="200"/>
              </a:spcAft>
              <a:buNone/>
            </a:pPr>
            <a:endParaRPr lang="en-US" u="sng" dirty="0">
              <a:solidFill>
                <a:srgbClr val="000000"/>
              </a:solidFill>
              <a:effectLst/>
              <a:ea typeface="Times New Roman" panose="02020603050405020304" pitchFamily="18" charset="0"/>
            </a:endParaRPr>
          </a:p>
          <a:p>
            <a:pPr marL="0" marR="0" indent="0" fontAlgn="t">
              <a:spcBef>
                <a:spcPts val="0"/>
              </a:spcBef>
              <a:spcAft>
                <a:spcPts val="200"/>
              </a:spcAft>
              <a:buNone/>
            </a:pPr>
            <a:r>
              <a:rPr lang="en-US" u="sng" dirty="0">
                <a:solidFill>
                  <a:srgbClr val="000000"/>
                </a:solidFill>
                <a:effectLst/>
                <a:ea typeface="Times New Roman" panose="02020603050405020304" pitchFamily="18" charset="0"/>
              </a:rPr>
              <a:t>Regional Driver of the Year</a:t>
            </a:r>
          </a:p>
          <a:p>
            <a:pPr marL="0" marR="0" indent="0" fontAlgn="t">
              <a:spcBef>
                <a:spcPts val="0"/>
              </a:spcBef>
              <a:spcAft>
                <a:spcPts val="200"/>
              </a:spcAft>
              <a:buNone/>
            </a:pPr>
            <a:r>
              <a:rPr lang="en-US" dirty="0">
                <a:solidFill>
                  <a:srgbClr val="000000"/>
                </a:solidFill>
                <a:effectLst/>
                <a:ea typeface="Times New Roman" panose="02020603050405020304" pitchFamily="18" charset="0"/>
              </a:rPr>
              <a:t>The Regional Driver of the Year is chosen from participants in the Regional Championship Series. </a:t>
            </a:r>
          </a:p>
          <a:p>
            <a:pPr marL="0" marR="0" indent="0" fontAlgn="t">
              <a:spcBef>
                <a:spcPts val="0"/>
              </a:spcBef>
              <a:spcAft>
                <a:spcPts val="200"/>
              </a:spcAft>
              <a:buNone/>
            </a:pPr>
            <a:r>
              <a:rPr lang="en-US" dirty="0">
                <a:solidFill>
                  <a:srgbClr val="000000"/>
                </a:solidFill>
                <a:effectLst/>
                <a:ea typeface="Times New Roman" panose="02020603050405020304" pitchFamily="18" charset="0"/>
              </a:rPr>
              <a:t>Selection is based on </a:t>
            </a:r>
            <a:r>
              <a:rPr lang="en-US" sz="3300" dirty="0">
                <a:solidFill>
                  <a:srgbClr val="000000"/>
                </a:solidFill>
                <a:effectLst/>
                <a:ea typeface="Times New Roman" panose="02020603050405020304" pitchFamily="18" charset="0"/>
              </a:rPr>
              <a:t>finishing position and sportsmanship</a:t>
            </a:r>
          </a:p>
          <a:p>
            <a:pPr marL="0" marR="3497580" indent="0">
              <a:spcBef>
                <a:spcPts val="0"/>
              </a:spcBef>
              <a:spcAft>
                <a:spcPts val="200"/>
              </a:spcAft>
              <a:buNone/>
              <a:tabLst>
                <a:tab pos="5486400" algn="l"/>
              </a:tabLst>
            </a:pPr>
            <a:br>
              <a:rPr lang="en-US" sz="3800" b="1" i="1" dirty="0">
                <a:solidFill>
                  <a:srgbClr val="000000"/>
                </a:solidFill>
                <a:effectLst/>
                <a:latin typeface="Arial" panose="020B0604020202020204" pitchFamily="34" charset="0"/>
                <a:ea typeface="Times New Roman" panose="02020603050405020304" pitchFamily="18" charset="0"/>
              </a:rPr>
            </a:br>
            <a:r>
              <a:rPr lang="en-US" sz="3800" b="1" i="1" dirty="0">
                <a:solidFill>
                  <a:srgbClr val="000000"/>
                </a:solidFill>
                <a:effectLst/>
                <a:latin typeface="Arial" panose="020B0604020202020204" pitchFamily="34" charset="0"/>
                <a:ea typeface="Times New Roman" panose="02020603050405020304" pitchFamily="18" charset="0"/>
              </a:rPr>
              <a:t>Congratulations Adam Stroup</a:t>
            </a:r>
            <a:endParaRPr lang="en-US" sz="3800" b="1" i="1" dirty="0">
              <a:effectLst/>
              <a:latin typeface="Times New Roman" panose="02020603050405020304" pitchFamily="18" charset="0"/>
              <a:ea typeface="Times New Roman" panose="02020603050405020304" pitchFamily="18" charset="0"/>
            </a:endParaRPr>
          </a:p>
          <a:p>
            <a:pPr marL="0" indent="0">
              <a:buNone/>
            </a:pPr>
            <a:endParaRPr lang="en-US" u="sng" dirty="0"/>
          </a:p>
          <a:p>
            <a:pPr marL="0" indent="0">
              <a:buNone/>
            </a:pPr>
            <a:endParaRPr lang="en-US" u="sng" dirty="0"/>
          </a:p>
          <a:p>
            <a:pPr marL="0" indent="0">
              <a:buNone/>
            </a:pPr>
            <a:r>
              <a:rPr lang="en-US" u="sng" dirty="0"/>
              <a:t>National Driver of the Year</a:t>
            </a:r>
          </a:p>
          <a:p>
            <a:pPr marL="0" indent="0">
              <a:buNone/>
            </a:pPr>
            <a:r>
              <a:rPr lang="en-US" dirty="0"/>
              <a:t>The National Driver of the Year is chosen from participants in the Conference Championship Series.  </a:t>
            </a:r>
          </a:p>
          <a:p>
            <a:pPr marL="0" indent="0">
              <a:buNone/>
            </a:pPr>
            <a:r>
              <a:rPr lang="en-US" dirty="0"/>
              <a:t>Selection is based on finishing position in the series, at the Runoffs and sportsmanship.</a:t>
            </a:r>
          </a:p>
          <a:p>
            <a:pPr marL="0" indent="0">
              <a:buNone/>
            </a:pPr>
            <a:endParaRPr lang="en-US" dirty="0"/>
          </a:p>
          <a:p>
            <a:pPr marL="0" indent="0">
              <a:buNone/>
            </a:pPr>
            <a:r>
              <a:rPr lang="en-US" sz="3800" b="1" i="1" dirty="0"/>
              <a:t>Congratulations Bobby </a:t>
            </a:r>
            <a:r>
              <a:rPr lang="en-US" sz="3800" b="1" i="1" dirty="0" err="1"/>
              <a:t>Sak</a:t>
            </a:r>
            <a:r>
              <a:rPr lang="en-US" sz="3800" b="1" i="1" dirty="0"/>
              <a:t> </a:t>
            </a:r>
          </a:p>
          <a:p>
            <a:pPr marL="0" indent="0">
              <a:buNone/>
            </a:pPr>
            <a:endParaRPr lang="en-US" dirty="0"/>
          </a:p>
        </p:txBody>
      </p:sp>
      <p:sp>
        <p:nvSpPr>
          <p:cNvPr id="4" name="Slide Number Placeholder 3">
            <a:extLst>
              <a:ext uri="{FF2B5EF4-FFF2-40B4-BE49-F238E27FC236}">
                <a16:creationId xmlns:a16="http://schemas.microsoft.com/office/drawing/2014/main" id="{61662C13-3038-4693-B61E-E4A04D5FD9F2}"/>
              </a:ext>
            </a:extLst>
          </p:cNvPr>
          <p:cNvSpPr>
            <a:spLocks noGrp="1"/>
          </p:cNvSpPr>
          <p:nvPr>
            <p:ph type="sldNum" sz="quarter" idx="12"/>
          </p:nvPr>
        </p:nvSpPr>
        <p:spPr/>
        <p:txBody>
          <a:bodyPr/>
          <a:lstStyle/>
          <a:p>
            <a:fld id="{3D36C668-D6E2-49A8-9CC6-A63E4EFBAC20}" type="slidenum">
              <a:rPr lang="en-US" smtClean="0"/>
              <a:t>18</a:t>
            </a:fld>
            <a:endParaRPr lang="en-US" dirty="0"/>
          </a:p>
        </p:txBody>
      </p:sp>
    </p:spTree>
    <p:extLst>
      <p:ext uri="{BB962C8B-B14F-4D97-AF65-F5344CB8AC3E}">
        <p14:creationId xmlns:p14="http://schemas.microsoft.com/office/powerpoint/2010/main" val="24150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43BD-7E5F-4522-8513-1A9A78CA56F6}"/>
              </a:ext>
            </a:extLst>
          </p:cNvPr>
          <p:cNvSpPr>
            <a:spLocks noGrp="1"/>
          </p:cNvSpPr>
          <p:nvPr>
            <p:ph type="title"/>
          </p:nvPr>
        </p:nvSpPr>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Perpetual Awards</a:t>
            </a:r>
            <a:endParaRPr lang="en-US" dirty="0"/>
          </a:p>
        </p:txBody>
      </p:sp>
      <p:sp>
        <p:nvSpPr>
          <p:cNvPr id="3" name="Content Placeholder 2">
            <a:extLst>
              <a:ext uri="{FF2B5EF4-FFF2-40B4-BE49-F238E27FC236}">
                <a16:creationId xmlns:a16="http://schemas.microsoft.com/office/drawing/2014/main" id="{AFE62D55-621C-486B-A85E-F6D244040EC4}"/>
              </a:ext>
            </a:extLst>
          </p:cNvPr>
          <p:cNvSpPr>
            <a:spLocks noGrp="1"/>
          </p:cNvSpPr>
          <p:nvPr>
            <p:ph idx="1"/>
          </p:nvPr>
        </p:nvSpPr>
        <p:spPr/>
        <p:txBody>
          <a:bodyPr>
            <a:normAutofit fontScale="70000" lnSpcReduction="20000"/>
          </a:bodyPr>
          <a:lstStyle/>
          <a:p>
            <a:pPr marL="0" indent="0">
              <a:buNone/>
            </a:pPr>
            <a:r>
              <a:rPr lang="en-US" sz="3200" b="1" dirty="0">
                <a:solidFill>
                  <a:srgbClr val="000000"/>
                </a:solidFill>
                <a:latin typeface="Arial" panose="020B0604020202020204" pitchFamily="34" charset="0"/>
                <a:ea typeface="Times New Roman" panose="02020603050405020304" pitchFamily="18" charset="0"/>
              </a:rPr>
              <a:t>Announced by Cindy Wisner, Detroit Region F &amp; C </a:t>
            </a:r>
            <a:r>
              <a:rPr lang="en-US" b="1" dirty="0">
                <a:solidFill>
                  <a:srgbClr val="000000"/>
                </a:solidFill>
                <a:latin typeface="Arial" panose="020B0604020202020204" pitchFamily="34" charset="0"/>
                <a:ea typeface="Times New Roman" panose="02020603050405020304" pitchFamily="18" charset="0"/>
              </a:rPr>
              <a:t>Chief </a:t>
            </a:r>
            <a:r>
              <a:rPr lang="en-US" sz="3200" b="1" dirty="0">
                <a:solidFill>
                  <a:srgbClr val="000000"/>
                </a:solidFill>
                <a:latin typeface="Arial" panose="020B0604020202020204" pitchFamily="34"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indent="0">
              <a:buNone/>
            </a:pPr>
            <a:endParaRPr lang="en-US" u="sng" dirty="0"/>
          </a:p>
          <a:p>
            <a:pPr marL="0" indent="0">
              <a:buNone/>
            </a:pPr>
            <a:r>
              <a:rPr lang="en-US" u="sng" dirty="0"/>
              <a:t>Race Worker of the Year Award</a:t>
            </a:r>
          </a:p>
          <a:p>
            <a:pPr marL="0" indent="0">
              <a:buNone/>
            </a:pPr>
            <a:endParaRPr lang="en-US" dirty="0"/>
          </a:p>
          <a:p>
            <a:pPr marL="0" indent="0">
              <a:buNone/>
            </a:pPr>
            <a:r>
              <a:rPr lang="en-US" dirty="0"/>
              <a:t>The Worker of the Year award was established to recognize the outstanding service to the Region of those individuals who work long hours under extreme conditions. Candidates are nominated by peers for their leadership, friendship; reliability, and unfailing support. The award is open to all worker specialties but excludes Chiefs and Stewards. Recipients will have worked a majority of our designated race and special events which included training days, Formula SAE, Regional and National Races.</a:t>
            </a:r>
          </a:p>
          <a:p>
            <a:pPr marL="0" indent="0">
              <a:buNone/>
            </a:pPr>
            <a:endParaRPr lang="en-US" dirty="0"/>
          </a:p>
          <a:p>
            <a:pPr marL="0" indent="0">
              <a:buNone/>
            </a:pPr>
            <a:r>
              <a:rPr lang="en-US" sz="3200" b="1" i="1" dirty="0"/>
              <a:t>Congratulations Sue </a:t>
            </a:r>
            <a:r>
              <a:rPr lang="en-US" sz="3200" b="1" i="1" dirty="0" err="1"/>
              <a:t>Wakeman</a:t>
            </a:r>
            <a:r>
              <a:rPr lang="en-US" sz="3200" b="1" i="1" dirty="0"/>
              <a:t>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3948F965-BF2B-4A07-8DE9-D407D4750671}"/>
              </a:ext>
            </a:extLst>
          </p:cNvPr>
          <p:cNvSpPr>
            <a:spLocks noGrp="1"/>
          </p:cNvSpPr>
          <p:nvPr>
            <p:ph type="sldNum" sz="quarter" idx="12"/>
          </p:nvPr>
        </p:nvSpPr>
        <p:spPr/>
        <p:txBody>
          <a:bodyPr/>
          <a:lstStyle/>
          <a:p>
            <a:fld id="{3D36C668-D6E2-49A8-9CC6-A63E4EFBAC20}" type="slidenum">
              <a:rPr lang="en-US" smtClean="0"/>
              <a:t>19</a:t>
            </a:fld>
            <a:endParaRPr lang="en-US" dirty="0"/>
          </a:p>
        </p:txBody>
      </p:sp>
    </p:spTree>
    <p:extLst>
      <p:ext uri="{BB962C8B-B14F-4D97-AF65-F5344CB8AC3E}">
        <p14:creationId xmlns:p14="http://schemas.microsoft.com/office/powerpoint/2010/main" val="22310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A4FA-B010-4F18-B459-1C70A204466E}"/>
              </a:ext>
            </a:extLst>
          </p:cNvPr>
          <p:cNvSpPr>
            <a:spLocks noGrp="1"/>
          </p:cNvSpPr>
          <p:nvPr>
            <p:ph type="title"/>
          </p:nvPr>
        </p:nvSpPr>
        <p:spPr>
          <a:xfrm>
            <a:off x="457200" y="1295400"/>
            <a:ext cx="8229600" cy="1143000"/>
          </a:xfrm>
        </p:spPr>
        <p:txBody>
          <a:bodyPr/>
          <a:lstStyle/>
          <a:p>
            <a:r>
              <a:rPr lang="en-US" dirty="0"/>
              <a:t>Housekeeping </a:t>
            </a:r>
          </a:p>
        </p:txBody>
      </p:sp>
      <p:sp>
        <p:nvSpPr>
          <p:cNvPr id="3" name="Content Placeholder 2">
            <a:extLst>
              <a:ext uri="{FF2B5EF4-FFF2-40B4-BE49-F238E27FC236}">
                <a16:creationId xmlns:a16="http://schemas.microsoft.com/office/drawing/2014/main" id="{36488056-FFCF-4F5B-BE63-08DFE3269BB8}"/>
              </a:ext>
            </a:extLst>
          </p:cNvPr>
          <p:cNvSpPr>
            <a:spLocks noGrp="1"/>
          </p:cNvSpPr>
          <p:nvPr>
            <p:ph idx="1"/>
          </p:nvPr>
        </p:nvSpPr>
        <p:spPr>
          <a:xfrm>
            <a:off x="457200" y="2819400"/>
            <a:ext cx="8229600" cy="2942360"/>
          </a:xfrm>
        </p:spPr>
        <p:txBody>
          <a:bodyPr>
            <a:normAutofit fontScale="92500" lnSpcReduction="20000"/>
          </a:bodyPr>
          <a:lstStyle/>
          <a:p>
            <a:r>
              <a:rPr lang="en-US" dirty="0"/>
              <a:t>Masks are not required for our virtual gathering</a:t>
            </a:r>
          </a:p>
          <a:p>
            <a:r>
              <a:rPr lang="en-US" dirty="0"/>
              <a:t>Please place your device on mute</a:t>
            </a:r>
          </a:p>
          <a:p>
            <a:r>
              <a:rPr lang="en-US" dirty="0"/>
              <a:t>Please put questions into chat</a:t>
            </a:r>
          </a:p>
          <a:p>
            <a:r>
              <a:rPr lang="en-US" dirty="0"/>
              <a:t>Video is optional  </a:t>
            </a:r>
          </a:p>
          <a:p>
            <a:endParaRPr lang="en-US" dirty="0"/>
          </a:p>
          <a:p>
            <a:r>
              <a:rPr lang="en-US" dirty="0"/>
              <a:t>Check the DRSCCA Website for more information</a:t>
            </a:r>
          </a:p>
          <a:p>
            <a:endParaRPr lang="en-US" dirty="0"/>
          </a:p>
        </p:txBody>
      </p:sp>
      <p:sp>
        <p:nvSpPr>
          <p:cNvPr id="4" name="Slide Number Placeholder 3">
            <a:extLst>
              <a:ext uri="{FF2B5EF4-FFF2-40B4-BE49-F238E27FC236}">
                <a16:creationId xmlns:a16="http://schemas.microsoft.com/office/drawing/2014/main" id="{8ECBB947-5307-41A3-ABCF-13F3ED9FC600}"/>
              </a:ext>
            </a:extLst>
          </p:cNvPr>
          <p:cNvSpPr>
            <a:spLocks noGrp="1"/>
          </p:cNvSpPr>
          <p:nvPr>
            <p:ph type="sldNum" sz="quarter" idx="12"/>
          </p:nvPr>
        </p:nvSpPr>
        <p:spPr/>
        <p:txBody>
          <a:bodyPr/>
          <a:lstStyle/>
          <a:p>
            <a:fld id="{3D36C668-D6E2-49A8-9CC6-A63E4EFBAC20}" type="slidenum">
              <a:rPr lang="en-US" smtClean="0"/>
              <a:t>2</a:t>
            </a:fld>
            <a:endParaRPr lang="en-US" dirty="0"/>
          </a:p>
        </p:txBody>
      </p:sp>
      <p:pic>
        <p:nvPicPr>
          <p:cNvPr id="5" name="Picture 1" descr="Detroit Region SCCA">
            <a:extLst>
              <a:ext uri="{FF2B5EF4-FFF2-40B4-BE49-F238E27FC236}">
                <a16:creationId xmlns:a16="http://schemas.microsoft.com/office/drawing/2014/main" id="{8E849566-4EC2-47E5-86DD-CE2B70B44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525931"/>
            <a:ext cx="7299325" cy="93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65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2C2-2594-44F3-A3AD-DF7A01C7465A}"/>
              </a:ext>
            </a:extLst>
          </p:cNvPr>
          <p:cNvSpPr>
            <a:spLocks noGrp="1"/>
          </p:cNvSpPr>
          <p:nvPr>
            <p:ph type="title"/>
          </p:nvPr>
        </p:nvSpPr>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Perpetual Awards</a:t>
            </a:r>
            <a:endParaRPr lang="en-US" dirty="0"/>
          </a:p>
        </p:txBody>
      </p:sp>
      <p:sp>
        <p:nvSpPr>
          <p:cNvPr id="3" name="Content Placeholder 2">
            <a:extLst>
              <a:ext uri="{FF2B5EF4-FFF2-40B4-BE49-F238E27FC236}">
                <a16:creationId xmlns:a16="http://schemas.microsoft.com/office/drawing/2014/main" id="{305AA405-43CE-4BB0-ACCD-43E875989460}"/>
              </a:ext>
            </a:extLst>
          </p:cNvPr>
          <p:cNvSpPr>
            <a:spLocks noGrp="1"/>
          </p:cNvSpPr>
          <p:nvPr>
            <p:ph idx="1"/>
          </p:nvPr>
        </p:nvSpPr>
        <p:spPr/>
        <p:txBody>
          <a:bodyPr>
            <a:normAutofit fontScale="55000" lnSpcReduction="20000"/>
          </a:bodyPr>
          <a:lstStyle/>
          <a:p>
            <a:pPr marL="0" indent="0">
              <a:buNone/>
            </a:pPr>
            <a:r>
              <a:rPr lang="en-US" sz="3200" b="1" dirty="0">
                <a:solidFill>
                  <a:srgbClr val="000000"/>
                </a:solidFill>
                <a:latin typeface="Arial" panose="020B0604020202020204" pitchFamily="34" charset="0"/>
                <a:ea typeface="Times New Roman" panose="02020603050405020304" pitchFamily="18" charset="0"/>
              </a:rPr>
              <a:t>Announced by </a:t>
            </a:r>
            <a:r>
              <a:rPr lang="en-US" sz="3200" b="1" dirty="0"/>
              <a:t>Frank Putman, Regional Executive</a:t>
            </a:r>
            <a:r>
              <a:rPr lang="en-US" sz="3200" b="1" dirty="0">
                <a:solidFill>
                  <a:srgbClr val="000000"/>
                </a:solidFill>
                <a:latin typeface="Arial" panose="020B0604020202020204" pitchFamily="34" charset="0"/>
                <a:ea typeface="Times New Roman" panose="02020603050405020304" pitchFamily="18" charset="0"/>
              </a:rPr>
              <a:t> </a:t>
            </a:r>
          </a:p>
          <a:p>
            <a:pPr marL="0" indent="0">
              <a:buNone/>
            </a:pPr>
            <a:endParaRPr lang="en-US" sz="3200" dirty="0">
              <a:effectLst/>
              <a:latin typeface="Times New Roman" panose="02020603050405020304" pitchFamily="18" charset="0"/>
              <a:ea typeface="Times New Roman" panose="02020603050405020304" pitchFamily="18" charset="0"/>
            </a:endParaRPr>
          </a:p>
          <a:p>
            <a:pPr marL="0" indent="0">
              <a:buNone/>
            </a:pPr>
            <a:r>
              <a:rPr lang="en-US" u="sng" dirty="0"/>
              <a:t>Chris Lindberg Sportsmanship Trophy</a:t>
            </a:r>
          </a:p>
          <a:p>
            <a:pPr marL="0" indent="0">
              <a:buNone/>
            </a:pPr>
            <a:r>
              <a:rPr lang="en-US" dirty="0"/>
              <a:t> </a:t>
            </a:r>
          </a:p>
          <a:p>
            <a:pPr marL="0" indent="0">
              <a:buNone/>
            </a:pPr>
            <a:r>
              <a:rPr lang="en-US" dirty="0"/>
              <a:t>Chris Lindberg was a Solo Competitor, National Champion, Father and friend. He was always willing to lend a hand, offer advice, parts, or a ride. He displayed fairness, respect for one's opponent, and graciousness in winning or losing. He jumped in to help without being asked and worked tirelessly for the sport he loved. His love for competition was only outweighed by his love for his daughters. Chris had the ability to laugh at himself and make others relax. One of Chris' expressions; "Shut up and Drive" (edited for content) were words of wisdom for those having an off day.</a:t>
            </a:r>
          </a:p>
          <a:p>
            <a:pPr marL="0" indent="0">
              <a:buNone/>
            </a:pPr>
            <a:endParaRPr lang="en-US" dirty="0"/>
          </a:p>
          <a:p>
            <a:pPr marL="0" indent="0">
              <a:buNone/>
            </a:pPr>
            <a:r>
              <a:rPr lang="en-US" dirty="0"/>
              <a:t>This Sportsmanship Award was established to recognize a Region member who has given more of themselves than they expected back from the sport. The previous year's recipient determines the next annual winner.</a:t>
            </a:r>
          </a:p>
          <a:p>
            <a:pPr marL="0" indent="0">
              <a:buNone/>
            </a:pPr>
            <a:endParaRPr lang="en-US" dirty="0"/>
          </a:p>
          <a:p>
            <a:pPr marL="0" indent="0">
              <a:buNone/>
            </a:pPr>
            <a:r>
              <a:rPr lang="en-US" sz="4400" b="1" i="1" dirty="0"/>
              <a:t>Congratulations John Li</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20</a:t>
            </a:fld>
            <a:endParaRPr lang="en-US" dirty="0"/>
          </a:p>
        </p:txBody>
      </p:sp>
    </p:spTree>
    <p:extLst>
      <p:ext uri="{BB962C8B-B14F-4D97-AF65-F5344CB8AC3E}">
        <p14:creationId xmlns:p14="http://schemas.microsoft.com/office/powerpoint/2010/main" val="1061692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2C2-2594-44F3-A3AD-DF7A01C7465A}"/>
              </a:ext>
            </a:extLst>
          </p:cNvPr>
          <p:cNvSpPr>
            <a:spLocks noGrp="1"/>
          </p:cNvSpPr>
          <p:nvPr>
            <p:ph type="title"/>
          </p:nvPr>
        </p:nvSpPr>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Perpetual Awards</a:t>
            </a:r>
            <a:endParaRPr lang="en-US" dirty="0"/>
          </a:p>
        </p:txBody>
      </p:sp>
      <p:sp>
        <p:nvSpPr>
          <p:cNvPr id="3" name="Content Placeholder 2">
            <a:extLst>
              <a:ext uri="{FF2B5EF4-FFF2-40B4-BE49-F238E27FC236}">
                <a16:creationId xmlns:a16="http://schemas.microsoft.com/office/drawing/2014/main" id="{305AA405-43CE-4BB0-ACCD-43E875989460}"/>
              </a:ext>
            </a:extLst>
          </p:cNvPr>
          <p:cNvSpPr>
            <a:spLocks noGrp="1"/>
          </p:cNvSpPr>
          <p:nvPr>
            <p:ph idx="1"/>
          </p:nvPr>
        </p:nvSpPr>
        <p:spPr/>
        <p:txBody>
          <a:bodyPr>
            <a:normAutofit fontScale="62500" lnSpcReduction="20000"/>
          </a:bodyPr>
          <a:lstStyle/>
          <a:p>
            <a:pPr marL="0" indent="0">
              <a:buNone/>
            </a:pPr>
            <a:r>
              <a:rPr lang="en-US" sz="3200" b="1" dirty="0">
                <a:solidFill>
                  <a:srgbClr val="000000"/>
                </a:solidFill>
                <a:latin typeface="Arial" panose="020B0604020202020204" pitchFamily="34" charset="0"/>
                <a:ea typeface="Times New Roman" panose="02020603050405020304" pitchFamily="18" charset="0"/>
              </a:rPr>
              <a:t>Announced by Nick Aranda, Race Director </a:t>
            </a:r>
            <a:endParaRPr lang="en-US" sz="3200" dirty="0">
              <a:effectLst/>
              <a:latin typeface="Times New Roman" panose="02020603050405020304" pitchFamily="18" charset="0"/>
              <a:ea typeface="Times New Roman" panose="02020603050405020304" pitchFamily="18" charset="0"/>
            </a:endParaRPr>
          </a:p>
          <a:p>
            <a:pPr marL="0" indent="0">
              <a:buNone/>
            </a:pPr>
            <a:endParaRPr lang="en-US" u="sng" dirty="0"/>
          </a:p>
          <a:p>
            <a:pPr marL="0" indent="0">
              <a:buNone/>
            </a:pPr>
            <a:r>
              <a:rPr lang="en-US" u="sng" dirty="0"/>
              <a:t>Robert Collins Memorial Trophy</a:t>
            </a:r>
          </a:p>
          <a:p>
            <a:pPr marL="0" indent="0">
              <a:buNone/>
            </a:pPr>
            <a:endParaRPr lang="en-US" dirty="0"/>
          </a:p>
          <a:p>
            <a:pPr marL="0" indent="0">
              <a:buNone/>
            </a:pPr>
            <a:r>
              <a:rPr lang="en-US" dirty="0"/>
              <a:t>The Collins Trophy is in remembrance of Bob Collins of the Detroit Region who was fatally injured racing his MG-TC in Canada in 1950.  Bob was a founding member of the Detroit Region and was a starter for the first POR (Press On Regardless) in 1948.  The Detroit Region had the unique trophy made from a design by George Gaston, former RE.  It is a perpetual trophy awarded to the outstanding racing competitor for the past season.  For many years the award was given to the driver of a car under 1600 cc's, but more recently the award has been made to the competitor with the most National racing points in P-1, P-2, STU, STL, GTL, SM, EP, FP, HP, GT3, BSpec, SRF, and SFR3.</a:t>
            </a:r>
          </a:p>
          <a:p>
            <a:pPr marL="0" indent="0">
              <a:buNone/>
            </a:pPr>
            <a:endParaRPr lang="en-US" dirty="0"/>
          </a:p>
          <a:p>
            <a:pPr marL="0" indent="0">
              <a:buNone/>
            </a:pPr>
            <a:r>
              <a:rPr lang="en-US" sz="3200" b="1" i="1" dirty="0"/>
              <a:t>Congratulations Joe Moser</a:t>
            </a:r>
          </a:p>
          <a:p>
            <a:pPr marL="0" indent="0">
              <a:buNone/>
            </a:pPr>
            <a:endParaRPr lang="en-US" dirty="0"/>
          </a:p>
        </p:txBody>
      </p:sp>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21</a:t>
            </a:fld>
            <a:endParaRPr lang="en-US" dirty="0"/>
          </a:p>
        </p:txBody>
      </p:sp>
    </p:spTree>
    <p:extLst>
      <p:ext uri="{BB962C8B-B14F-4D97-AF65-F5344CB8AC3E}">
        <p14:creationId xmlns:p14="http://schemas.microsoft.com/office/powerpoint/2010/main" val="497155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2C2-2594-44F3-A3AD-DF7A01C7465A}"/>
              </a:ext>
            </a:extLst>
          </p:cNvPr>
          <p:cNvSpPr>
            <a:spLocks noGrp="1"/>
          </p:cNvSpPr>
          <p:nvPr>
            <p:ph type="title"/>
          </p:nvPr>
        </p:nvSpPr>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Perpetual Awards</a:t>
            </a:r>
            <a:endParaRPr lang="en-US" dirty="0"/>
          </a:p>
        </p:txBody>
      </p:sp>
      <p:sp>
        <p:nvSpPr>
          <p:cNvPr id="3" name="Content Placeholder 2">
            <a:extLst>
              <a:ext uri="{FF2B5EF4-FFF2-40B4-BE49-F238E27FC236}">
                <a16:creationId xmlns:a16="http://schemas.microsoft.com/office/drawing/2014/main" id="{305AA405-43CE-4BB0-ACCD-43E875989460}"/>
              </a:ext>
            </a:extLst>
          </p:cNvPr>
          <p:cNvSpPr>
            <a:spLocks noGrp="1"/>
          </p:cNvSpPr>
          <p:nvPr>
            <p:ph idx="1"/>
          </p:nvPr>
        </p:nvSpPr>
        <p:spPr/>
        <p:txBody>
          <a:bodyPr>
            <a:normAutofit fontScale="62500" lnSpcReduction="20000"/>
          </a:bodyPr>
          <a:lstStyle/>
          <a:p>
            <a:pPr marL="0" indent="0">
              <a:buNone/>
            </a:pPr>
            <a:r>
              <a:rPr lang="en-US" sz="3400" b="1" dirty="0"/>
              <a:t>Announced by </a:t>
            </a:r>
            <a:r>
              <a:rPr lang="en-US" sz="3400" b="1" dirty="0">
                <a:effectLst/>
                <a:latin typeface="Arial" panose="020B0604020202020204" pitchFamily="34" charset="0"/>
                <a:ea typeface="Times New Roman" panose="02020603050405020304" pitchFamily="18" charset="0"/>
                <a:cs typeface="Times New Roman" panose="02020603050405020304" pitchFamily="18" charset="0"/>
              </a:rPr>
              <a:t>Steve Balanecki, Chief of Membership </a:t>
            </a:r>
            <a:endParaRPr lang="en-US" sz="3400" b="1" dirty="0"/>
          </a:p>
          <a:p>
            <a:pPr marL="0" indent="0">
              <a:buNone/>
            </a:pPr>
            <a:endParaRPr lang="en-US" u="sng" dirty="0"/>
          </a:p>
          <a:p>
            <a:pPr marL="0" indent="0">
              <a:buNone/>
            </a:pPr>
            <a:r>
              <a:rPr lang="en-US" u="sng" dirty="0"/>
              <a:t>Tom Hallock Award</a:t>
            </a:r>
          </a:p>
          <a:p>
            <a:pPr marL="0" indent="0">
              <a:buNone/>
            </a:pPr>
            <a:endParaRPr lang="en-US" dirty="0"/>
          </a:p>
          <a:p>
            <a:pPr marL="0" indent="0">
              <a:buNone/>
            </a:pPr>
            <a:r>
              <a:rPr lang="en-US" dirty="0"/>
              <a:t>Tom Hallock was a competitor, a worker, a political force, and most important, a friend to many in the Detroit Region. Tom took extra time with the "new kids". He seemed to shine with new members: a word of encouragement, friendly advice, gentle guidance. Those who worked or competed with him will never forget his warm smile. The Region established this trophy to recognize the new member who gives the most of themselves to the Region and the SCCA. Any member who has not completed their second year of Detroit Region membership by December 31 of the award year is eligible.</a:t>
            </a:r>
          </a:p>
          <a:p>
            <a:pPr marL="0" indent="0">
              <a:buNone/>
            </a:pPr>
            <a:endParaRPr lang="en-US" b="1" i="1" dirty="0"/>
          </a:p>
          <a:p>
            <a:pPr marL="0" indent="0">
              <a:buNone/>
            </a:pPr>
            <a:r>
              <a:rPr lang="en-US" b="1" i="1" dirty="0"/>
              <a:t>Congratulations </a:t>
            </a:r>
            <a:r>
              <a:rPr lang="en-US" b="1" i="1" dirty="0" err="1"/>
              <a:t>Rynah</a:t>
            </a:r>
            <a:r>
              <a:rPr lang="en-US" b="1" i="1" dirty="0"/>
              <a:t> </a:t>
            </a:r>
            <a:r>
              <a:rPr lang="en-US" b="1" i="1" dirty="0" err="1"/>
              <a:t>Fandozi</a:t>
            </a:r>
            <a:r>
              <a:rPr lang="en-US" b="1" i="1" dirty="0"/>
              <a:t>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22</a:t>
            </a:fld>
            <a:endParaRPr lang="en-US" dirty="0"/>
          </a:p>
        </p:txBody>
      </p:sp>
    </p:spTree>
    <p:extLst>
      <p:ext uri="{BB962C8B-B14F-4D97-AF65-F5344CB8AC3E}">
        <p14:creationId xmlns:p14="http://schemas.microsoft.com/office/powerpoint/2010/main" val="821660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2C2-2594-44F3-A3AD-DF7A01C7465A}"/>
              </a:ext>
            </a:extLst>
          </p:cNvPr>
          <p:cNvSpPr>
            <a:spLocks noGrp="1"/>
          </p:cNvSpPr>
          <p:nvPr>
            <p:ph type="title"/>
          </p:nvPr>
        </p:nvSpPr>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Perpetual Awards</a:t>
            </a:r>
            <a:endParaRPr lang="en-US" dirty="0"/>
          </a:p>
        </p:txBody>
      </p:sp>
      <p:sp>
        <p:nvSpPr>
          <p:cNvPr id="3" name="Content Placeholder 2">
            <a:extLst>
              <a:ext uri="{FF2B5EF4-FFF2-40B4-BE49-F238E27FC236}">
                <a16:creationId xmlns:a16="http://schemas.microsoft.com/office/drawing/2014/main" id="{305AA405-43CE-4BB0-ACCD-43E875989460}"/>
              </a:ext>
            </a:extLst>
          </p:cNvPr>
          <p:cNvSpPr>
            <a:spLocks noGrp="1"/>
          </p:cNvSpPr>
          <p:nvPr>
            <p:ph idx="1"/>
          </p:nvPr>
        </p:nvSpPr>
        <p:spPr/>
        <p:txBody>
          <a:bodyPr>
            <a:normAutofit fontScale="55000" lnSpcReduction="20000"/>
          </a:bodyPr>
          <a:lstStyle/>
          <a:p>
            <a:pPr marL="0" indent="0">
              <a:buNone/>
            </a:pPr>
            <a:r>
              <a:rPr lang="en-US" sz="3800" b="1" dirty="0"/>
              <a:t>Announced by Frank Putman, Regional Executive</a:t>
            </a:r>
          </a:p>
          <a:p>
            <a:pPr marL="0" indent="0">
              <a:buNone/>
            </a:pPr>
            <a:endParaRPr lang="en-US" u="sng" dirty="0"/>
          </a:p>
          <a:p>
            <a:pPr marL="0" indent="0">
              <a:buNone/>
            </a:pPr>
            <a:r>
              <a:rPr lang="en-US" u="sng" dirty="0"/>
              <a:t>Karl Pel Memorial Trophy</a:t>
            </a:r>
          </a:p>
          <a:p>
            <a:pPr marL="0" indent="0">
              <a:buNone/>
            </a:pPr>
            <a:endParaRPr lang="en-US" dirty="0"/>
          </a:p>
          <a:p>
            <a:pPr marL="0" indent="0">
              <a:buNone/>
            </a:pPr>
            <a:r>
              <a:rPr lang="en-US" dirty="0"/>
              <a:t>The Detroit Region established this trophy to honor one of its most dedicated members, Karl Pel, who passed away on November 8, 1974. Karl will be remembered best for the time and energy he devoted to the Club. He was not just in attendance at most of the races, rallies, and meetings, but he was there helping, whenever needed. He seemed to have a knack of being in the right place at the right time - hot coffee for the cold registrars, food for the hungry tech inspectors and his car was a ready source of most anything a worker could possibly need. However, Karl had a way of doing all these things for people without being obvious about it. He shied away from the limelight and stayed in the background whenever he could. This trophy is presented each year to the worker who has devoted an exceptional amount of time and effort toward promoting our sport and the Detroit Region.</a:t>
            </a:r>
          </a:p>
          <a:p>
            <a:pPr marL="0" indent="0">
              <a:buNone/>
            </a:pPr>
            <a:endParaRPr lang="en-US" dirty="0"/>
          </a:p>
          <a:p>
            <a:pPr marL="0" indent="0">
              <a:buNone/>
            </a:pPr>
            <a:r>
              <a:rPr lang="en-US" sz="3200" b="1" i="1" dirty="0"/>
              <a:t>Congratulations John </a:t>
            </a:r>
            <a:r>
              <a:rPr lang="en-US" sz="3200" b="1" i="1" dirty="0" err="1"/>
              <a:t>Fishbeck</a:t>
            </a:r>
            <a:r>
              <a:rPr lang="en-US" sz="3200" b="1" i="1" dirty="0"/>
              <a:t> </a:t>
            </a:r>
          </a:p>
          <a:p>
            <a:pPr marL="0" indent="0">
              <a:buNone/>
            </a:pPr>
            <a:endParaRPr lang="en-US" dirty="0"/>
          </a:p>
        </p:txBody>
      </p:sp>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23</a:t>
            </a:fld>
            <a:endParaRPr lang="en-US" dirty="0"/>
          </a:p>
        </p:txBody>
      </p:sp>
    </p:spTree>
    <p:extLst>
      <p:ext uri="{BB962C8B-B14F-4D97-AF65-F5344CB8AC3E}">
        <p14:creationId xmlns:p14="http://schemas.microsoft.com/office/powerpoint/2010/main" val="3813537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2C2-2594-44F3-A3AD-DF7A01C7465A}"/>
              </a:ext>
            </a:extLst>
          </p:cNvPr>
          <p:cNvSpPr>
            <a:spLocks noGrp="1"/>
          </p:cNvSpPr>
          <p:nvPr>
            <p:ph type="title"/>
          </p:nvPr>
        </p:nvSpPr>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Perpetual Awards</a:t>
            </a:r>
            <a:endParaRPr lang="en-US" dirty="0"/>
          </a:p>
        </p:txBody>
      </p:sp>
      <p:sp>
        <p:nvSpPr>
          <p:cNvPr id="3" name="Content Placeholder 2">
            <a:extLst>
              <a:ext uri="{FF2B5EF4-FFF2-40B4-BE49-F238E27FC236}">
                <a16:creationId xmlns:a16="http://schemas.microsoft.com/office/drawing/2014/main" id="{305AA405-43CE-4BB0-ACCD-43E875989460}"/>
              </a:ext>
            </a:extLst>
          </p:cNvPr>
          <p:cNvSpPr>
            <a:spLocks noGrp="1"/>
          </p:cNvSpPr>
          <p:nvPr>
            <p:ph idx="1"/>
          </p:nvPr>
        </p:nvSpPr>
        <p:spPr/>
        <p:txBody>
          <a:bodyPr>
            <a:normAutofit fontScale="85000" lnSpcReduction="20000"/>
          </a:bodyPr>
          <a:lstStyle/>
          <a:p>
            <a:pPr marL="0" indent="0">
              <a:buNone/>
            </a:pPr>
            <a:r>
              <a:rPr lang="en-US" sz="2600" b="1" dirty="0">
                <a:solidFill>
                  <a:srgbClr val="000000"/>
                </a:solidFill>
                <a:latin typeface="Arial" panose="020B0604020202020204" pitchFamily="34" charset="0"/>
                <a:ea typeface="Times New Roman" panose="02020603050405020304" pitchFamily="18" charset="0"/>
              </a:rPr>
              <a:t>Announced by Frank Putman, Regional Executive  </a:t>
            </a:r>
          </a:p>
          <a:p>
            <a:pPr marL="0" indent="0">
              <a:buNone/>
            </a:pPr>
            <a:endParaRPr lang="en-US" sz="2600" dirty="0">
              <a:effectLst/>
              <a:latin typeface="Times New Roman" panose="02020603050405020304" pitchFamily="18" charset="0"/>
              <a:ea typeface="Times New Roman" panose="02020603050405020304" pitchFamily="18" charset="0"/>
            </a:endParaRPr>
          </a:p>
          <a:p>
            <a:pPr marL="0" indent="0">
              <a:buNone/>
            </a:pPr>
            <a:r>
              <a:rPr lang="en-US" u="sng" dirty="0"/>
              <a:t>Ira Garfunkel Memorial Trophy</a:t>
            </a:r>
          </a:p>
          <a:p>
            <a:pPr marL="0" indent="0">
              <a:buNone/>
            </a:pPr>
            <a:endParaRPr lang="en-US" dirty="0"/>
          </a:p>
          <a:p>
            <a:pPr marL="0" indent="0">
              <a:buNone/>
            </a:pPr>
            <a:r>
              <a:rPr lang="en-US" dirty="0"/>
              <a:t>The Ira Garfunkel Memorial Trophy was established in 1955 to honor one of the Detroit Region's serious competitors. Ira Garfunkel was competing in a hill climb at Haven Hill at the time of his death. This trophy is presented in his memory to a Region member who displays outstanding sportsmanship and excellence.</a:t>
            </a:r>
          </a:p>
          <a:p>
            <a:pPr marL="0" indent="0">
              <a:buNone/>
            </a:pPr>
            <a:endParaRPr lang="en-US" dirty="0"/>
          </a:p>
          <a:p>
            <a:pPr marL="0" indent="0">
              <a:buNone/>
            </a:pPr>
            <a:r>
              <a:rPr lang="en-US" sz="3200" b="1" i="1" dirty="0"/>
              <a:t>Congratulations Frank Schwartz</a:t>
            </a:r>
          </a:p>
          <a:p>
            <a:pPr marL="0" indent="0">
              <a:buNone/>
            </a:pPr>
            <a:endParaRPr lang="en-US" dirty="0"/>
          </a:p>
        </p:txBody>
      </p:sp>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24</a:t>
            </a:fld>
            <a:endParaRPr lang="en-US" dirty="0"/>
          </a:p>
        </p:txBody>
      </p:sp>
    </p:spTree>
    <p:extLst>
      <p:ext uri="{BB962C8B-B14F-4D97-AF65-F5344CB8AC3E}">
        <p14:creationId xmlns:p14="http://schemas.microsoft.com/office/powerpoint/2010/main" val="3273477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2C2-2594-44F3-A3AD-DF7A01C7465A}"/>
              </a:ext>
            </a:extLst>
          </p:cNvPr>
          <p:cNvSpPr>
            <a:spLocks noGrp="1"/>
          </p:cNvSpPr>
          <p:nvPr>
            <p:ph type="title"/>
          </p:nvPr>
        </p:nvSpPr>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Perpetual Awards</a:t>
            </a:r>
            <a:endParaRPr lang="en-US" dirty="0"/>
          </a:p>
        </p:txBody>
      </p:sp>
      <p:sp>
        <p:nvSpPr>
          <p:cNvPr id="3" name="Content Placeholder 2">
            <a:extLst>
              <a:ext uri="{FF2B5EF4-FFF2-40B4-BE49-F238E27FC236}">
                <a16:creationId xmlns:a16="http://schemas.microsoft.com/office/drawing/2014/main" id="{305AA405-43CE-4BB0-ACCD-43E875989460}"/>
              </a:ext>
            </a:extLst>
          </p:cNvPr>
          <p:cNvSpPr>
            <a:spLocks noGrp="1"/>
          </p:cNvSpPr>
          <p:nvPr>
            <p:ph idx="1"/>
          </p:nvPr>
        </p:nvSpPr>
        <p:spPr/>
        <p:txBody>
          <a:bodyPr>
            <a:normAutofit fontScale="70000" lnSpcReduction="20000"/>
          </a:bodyPr>
          <a:lstStyle/>
          <a:p>
            <a:pPr marL="0" indent="0">
              <a:buNone/>
            </a:pPr>
            <a:r>
              <a:rPr lang="en-US" sz="3200" b="1" dirty="0">
                <a:solidFill>
                  <a:srgbClr val="000000"/>
                </a:solidFill>
                <a:latin typeface="Arial" panose="020B0604020202020204" pitchFamily="34" charset="0"/>
                <a:ea typeface="Times New Roman" panose="02020603050405020304" pitchFamily="18" charset="0"/>
              </a:rPr>
              <a:t>Announced by Frank Putman, Regional Executive  </a:t>
            </a:r>
            <a:endParaRPr lang="en-US" sz="3200" dirty="0">
              <a:effectLst/>
              <a:latin typeface="Times New Roman" panose="02020603050405020304" pitchFamily="18" charset="0"/>
              <a:ea typeface="Times New Roman" panose="02020603050405020304" pitchFamily="18" charset="0"/>
            </a:endParaRPr>
          </a:p>
          <a:p>
            <a:pPr marL="0" indent="0">
              <a:buNone/>
            </a:pPr>
            <a:endParaRPr lang="en-US" u="sng" dirty="0"/>
          </a:p>
          <a:p>
            <a:pPr marL="0" indent="0">
              <a:buNone/>
            </a:pPr>
            <a:r>
              <a:rPr lang="en-US" u="sng" dirty="0"/>
              <a:t>Robert Siegmund Memorial Trophy</a:t>
            </a:r>
          </a:p>
          <a:p>
            <a:pPr marL="0" indent="0">
              <a:buNone/>
            </a:pPr>
            <a:endParaRPr lang="en-US" dirty="0"/>
          </a:p>
          <a:p>
            <a:pPr marL="0" indent="0">
              <a:buNone/>
            </a:pPr>
            <a:r>
              <a:rPr lang="en-US" dirty="0"/>
              <a:t>In honor of Robert Siegmund, a long-time member and past RE of the Detroit Region who passed away in 2001.Bob was also a long time Merchandising Chairman, Voice of the Auction and recognized the need to both bond and insure the Region's assets. Bob was always available for consultation and advice concerning all aspects of the Region to anyone with a question. The recipient is selected by the Regional Executive for outstanding contributions toward the advancement of the Detroit Region.</a:t>
            </a:r>
          </a:p>
          <a:p>
            <a:pPr marL="0" indent="0">
              <a:buNone/>
            </a:pPr>
            <a:endParaRPr lang="en-US" dirty="0"/>
          </a:p>
          <a:p>
            <a:pPr marL="0" indent="0">
              <a:buNone/>
            </a:pPr>
            <a:r>
              <a:rPr lang="en-US" sz="3200" b="1" i="1" dirty="0"/>
              <a:t>Congratulations </a:t>
            </a:r>
            <a:r>
              <a:rPr lang="en-US" b="1" i="1" dirty="0"/>
              <a:t>Piotr </a:t>
            </a:r>
            <a:r>
              <a:rPr lang="en-US" sz="3200" b="1" i="1" dirty="0"/>
              <a:t>Roszczenko</a:t>
            </a:r>
          </a:p>
          <a:p>
            <a:pPr marL="0" indent="0">
              <a:buNone/>
            </a:pPr>
            <a:endParaRPr lang="en-US" dirty="0"/>
          </a:p>
        </p:txBody>
      </p:sp>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25</a:t>
            </a:fld>
            <a:endParaRPr lang="en-US" dirty="0"/>
          </a:p>
        </p:txBody>
      </p:sp>
    </p:spTree>
    <p:extLst>
      <p:ext uri="{BB962C8B-B14F-4D97-AF65-F5344CB8AC3E}">
        <p14:creationId xmlns:p14="http://schemas.microsoft.com/office/powerpoint/2010/main" val="3783212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2C2-2594-44F3-A3AD-DF7A01C7465A}"/>
              </a:ext>
            </a:extLst>
          </p:cNvPr>
          <p:cNvSpPr>
            <a:spLocks noGrp="1"/>
          </p:cNvSpPr>
          <p:nvPr>
            <p:ph type="title"/>
          </p:nvPr>
        </p:nvSpPr>
        <p:spPr>
          <a:xfrm>
            <a:off x="304800" y="0"/>
            <a:ext cx="8229600" cy="1143000"/>
          </a:xfrm>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Service Awards</a:t>
            </a:r>
            <a:endParaRPr lang="en-US" dirty="0"/>
          </a:p>
        </p:txBody>
      </p:sp>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26</a:t>
            </a:fld>
            <a:endParaRPr lang="en-US" dirty="0"/>
          </a:p>
        </p:txBody>
      </p:sp>
      <p:sp>
        <p:nvSpPr>
          <p:cNvPr id="5" name="TextBox 4">
            <a:extLst>
              <a:ext uri="{FF2B5EF4-FFF2-40B4-BE49-F238E27FC236}">
                <a16:creationId xmlns:a16="http://schemas.microsoft.com/office/drawing/2014/main" id="{A81EE84C-427E-4306-9662-29DE0351D94E}"/>
              </a:ext>
            </a:extLst>
          </p:cNvPr>
          <p:cNvSpPr txBox="1"/>
          <p:nvPr/>
        </p:nvSpPr>
        <p:spPr>
          <a:xfrm>
            <a:off x="609600" y="856357"/>
            <a:ext cx="7772400" cy="738664"/>
          </a:xfrm>
          <a:prstGeom prst="rect">
            <a:avLst/>
          </a:prstGeom>
          <a:noFill/>
        </p:spPr>
        <p:txBody>
          <a:bodyPr wrap="square" rtlCol="0">
            <a:spAutoFit/>
          </a:bodyPr>
          <a:lstStyle/>
          <a:p>
            <a:pPr marL="0" indent="0">
              <a:buNone/>
            </a:pPr>
            <a:r>
              <a:rPr lang="en-US" sz="2400" b="1" dirty="0"/>
              <a:t>Announced by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Steve Balanecki, Chief of Membership </a:t>
            </a:r>
          </a:p>
          <a:p>
            <a:endParaRPr lang="en-US" dirty="0"/>
          </a:p>
        </p:txBody>
      </p:sp>
      <p:sp>
        <p:nvSpPr>
          <p:cNvPr id="15" name="TextBox 14">
            <a:extLst>
              <a:ext uri="{FF2B5EF4-FFF2-40B4-BE49-F238E27FC236}">
                <a16:creationId xmlns:a16="http://schemas.microsoft.com/office/drawing/2014/main" id="{7D17088F-7DB5-4F17-A1A1-AF7FDD1CC389}"/>
              </a:ext>
            </a:extLst>
          </p:cNvPr>
          <p:cNvSpPr txBox="1"/>
          <p:nvPr/>
        </p:nvSpPr>
        <p:spPr>
          <a:xfrm>
            <a:off x="685800" y="1999357"/>
            <a:ext cx="7848600" cy="3970318"/>
          </a:xfrm>
          <a:prstGeom prst="rect">
            <a:avLst/>
          </a:prstGeom>
          <a:noFill/>
        </p:spPr>
        <p:txBody>
          <a:bodyPr wrap="square">
            <a:spAutoFit/>
          </a:bodyPr>
          <a:lstStyle/>
          <a:p>
            <a:r>
              <a:rPr lang="en-US" sz="2400" dirty="0"/>
              <a:t>                                       </a:t>
            </a:r>
            <a:r>
              <a:rPr lang="en-US" sz="2800" u="sng" dirty="0"/>
              <a:t>50 Years</a:t>
            </a:r>
          </a:p>
          <a:p>
            <a:endParaRPr lang="en-US" sz="2800" dirty="0"/>
          </a:p>
          <a:p>
            <a:r>
              <a:rPr lang="en-US" sz="2800" dirty="0"/>
              <a:t>Ann K. Burke        Andrew </a:t>
            </a:r>
            <a:r>
              <a:rPr lang="en-US" sz="2800" dirty="0" err="1"/>
              <a:t>Gilberg</a:t>
            </a:r>
            <a:r>
              <a:rPr lang="en-US" sz="2800" dirty="0"/>
              <a:t>    Paul Regula</a:t>
            </a:r>
          </a:p>
          <a:p>
            <a:endParaRPr lang="en-US" sz="2800" dirty="0"/>
          </a:p>
          <a:p>
            <a:r>
              <a:rPr lang="en-US" sz="2800" dirty="0"/>
              <a:t>  			 </a:t>
            </a:r>
            <a:r>
              <a:rPr lang="en-US" sz="2800" u="sng" dirty="0"/>
              <a:t>45 Years</a:t>
            </a:r>
          </a:p>
          <a:p>
            <a:endParaRPr lang="en-US" sz="2800" dirty="0"/>
          </a:p>
          <a:p>
            <a:r>
              <a:rPr lang="en-US" sz="2800" dirty="0"/>
              <a:t>Keith E. Averill       Mike Burke   	  Francis L. Miller</a:t>
            </a:r>
          </a:p>
          <a:p>
            <a:endParaRPr lang="en-US" sz="2800" dirty="0"/>
          </a:p>
          <a:p>
            <a:r>
              <a:rPr lang="en-US" sz="2800" dirty="0"/>
              <a:t>			</a:t>
            </a:r>
          </a:p>
        </p:txBody>
      </p:sp>
    </p:spTree>
    <p:extLst>
      <p:ext uri="{BB962C8B-B14F-4D97-AF65-F5344CB8AC3E}">
        <p14:creationId xmlns:p14="http://schemas.microsoft.com/office/powerpoint/2010/main" val="2686035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2C2-2594-44F3-A3AD-DF7A01C7465A}"/>
              </a:ext>
            </a:extLst>
          </p:cNvPr>
          <p:cNvSpPr>
            <a:spLocks noGrp="1"/>
          </p:cNvSpPr>
          <p:nvPr>
            <p:ph type="title"/>
          </p:nvPr>
        </p:nvSpPr>
        <p:spPr>
          <a:xfrm>
            <a:off x="304800" y="0"/>
            <a:ext cx="8229600" cy="1143000"/>
          </a:xfrm>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Service Awards</a:t>
            </a:r>
            <a:endParaRPr lang="en-US" dirty="0"/>
          </a:p>
        </p:txBody>
      </p:sp>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27</a:t>
            </a:fld>
            <a:endParaRPr lang="en-US" dirty="0"/>
          </a:p>
        </p:txBody>
      </p:sp>
      <p:sp>
        <p:nvSpPr>
          <p:cNvPr id="5" name="TextBox 4">
            <a:extLst>
              <a:ext uri="{FF2B5EF4-FFF2-40B4-BE49-F238E27FC236}">
                <a16:creationId xmlns:a16="http://schemas.microsoft.com/office/drawing/2014/main" id="{A81EE84C-427E-4306-9662-29DE0351D94E}"/>
              </a:ext>
            </a:extLst>
          </p:cNvPr>
          <p:cNvSpPr txBox="1"/>
          <p:nvPr/>
        </p:nvSpPr>
        <p:spPr>
          <a:xfrm>
            <a:off x="609600" y="856357"/>
            <a:ext cx="7772400" cy="738664"/>
          </a:xfrm>
          <a:prstGeom prst="rect">
            <a:avLst/>
          </a:prstGeom>
          <a:noFill/>
        </p:spPr>
        <p:txBody>
          <a:bodyPr wrap="square" rtlCol="0">
            <a:spAutoFit/>
          </a:bodyPr>
          <a:lstStyle/>
          <a:p>
            <a:pPr marL="0" indent="0">
              <a:buNone/>
            </a:pPr>
            <a:r>
              <a:rPr lang="en-US" sz="2400" b="1" dirty="0"/>
              <a:t>Announced by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Steve Balanecki, Chief of Membership </a:t>
            </a:r>
          </a:p>
          <a:p>
            <a:endParaRPr lang="en-US" dirty="0"/>
          </a:p>
        </p:txBody>
      </p:sp>
      <p:sp>
        <p:nvSpPr>
          <p:cNvPr id="15" name="TextBox 14">
            <a:extLst>
              <a:ext uri="{FF2B5EF4-FFF2-40B4-BE49-F238E27FC236}">
                <a16:creationId xmlns:a16="http://schemas.microsoft.com/office/drawing/2014/main" id="{7D17088F-7DB5-4F17-A1A1-AF7FDD1CC389}"/>
              </a:ext>
            </a:extLst>
          </p:cNvPr>
          <p:cNvSpPr txBox="1"/>
          <p:nvPr/>
        </p:nvSpPr>
        <p:spPr>
          <a:xfrm>
            <a:off x="800100" y="1725047"/>
            <a:ext cx="7543800" cy="3046988"/>
          </a:xfrm>
          <a:prstGeom prst="rect">
            <a:avLst/>
          </a:prstGeom>
          <a:noFill/>
        </p:spPr>
        <p:txBody>
          <a:bodyPr wrap="square">
            <a:spAutoFit/>
          </a:bodyPr>
          <a:lstStyle/>
          <a:p>
            <a:r>
              <a:rPr lang="en-US" sz="2400" dirty="0"/>
              <a:t>                              </a:t>
            </a:r>
          </a:p>
          <a:p>
            <a:r>
              <a:rPr lang="en-US" sz="2400" dirty="0"/>
              <a:t>			</a:t>
            </a:r>
            <a:r>
              <a:rPr lang="en-US" sz="2800" u="sng" dirty="0"/>
              <a:t>40 Years</a:t>
            </a:r>
          </a:p>
          <a:p>
            <a:endParaRPr lang="en-US" sz="2800" u="sng" dirty="0"/>
          </a:p>
          <a:p>
            <a:r>
              <a:rPr lang="en-US" sz="2800" dirty="0"/>
              <a:t>Amy Frances Burke		John H. Huber</a:t>
            </a:r>
          </a:p>
          <a:p>
            <a:r>
              <a:rPr lang="en-US" sz="2800" dirty="0"/>
              <a:t>Jon </a:t>
            </a:r>
            <a:r>
              <a:rPr lang="en-US" sz="2800" dirty="0" err="1"/>
              <a:t>DePentu</a:t>
            </a:r>
            <a:r>
              <a:rPr lang="en-US" sz="2800" dirty="0"/>
              <a:t>			Edward H. </a:t>
            </a:r>
            <a:r>
              <a:rPr lang="en-US" sz="2800" dirty="0" err="1"/>
              <a:t>Ozment</a:t>
            </a:r>
            <a:endParaRPr lang="en-US" sz="2800" dirty="0"/>
          </a:p>
          <a:p>
            <a:r>
              <a:rPr lang="en-US" sz="2800" dirty="0"/>
              <a:t>Jeffrey </a:t>
            </a:r>
            <a:r>
              <a:rPr lang="en-US" sz="2800" dirty="0" err="1"/>
              <a:t>Dowbenko</a:t>
            </a:r>
            <a:r>
              <a:rPr lang="en-US" sz="2800" dirty="0"/>
              <a:t>		Mark Silverberg</a:t>
            </a:r>
          </a:p>
          <a:p>
            <a:r>
              <a:rPr lang="en-US" sz="2800" dirty="0"/>
              <a:t>Charles M. </a:t>
            </a:r>
            <a:r>
              <a:rPr lang="en-US" sz="2800" dirty="0" err="1"/>
              <a:t>Fortino</a:t>
            </a:r>
            <a:r>
              <a:rPr lang="en-US" sz="2800" dirty="0"/>
              <a:t>	</a:t>
            </a:r>
          </a:p>
        </p:txBody>
      </p:sp>
    </p:spTree>
    <p:extLst>
      <p:ext uri="{BB962C8B-B14F-4D97-AF65-F5344CB8AC3E}">
        <p14:creationId xmlns:p14="http://schemas.microsoft.com/office/powerpoint/2010/main" val="3422465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2C2-2594-44F3-A3AD-DF7A01C7465A}"/>
              </a:ext>
            </a:extLst>
          </p:cNvPr>
          <p:cNvSpPr>
            <a:spLocks noGrp="1"/>
          </p:cNvSpPr>
          <p:nvPr>
            <p:ph type="title"/>
          </p:nvPr>
        </p:nvSpPr>
        <p:spPr>
          <a:xfrm>
            <a:off x="304800" y="228600"/>
            <a:ext cx="8229600" cy="1143000"/>
          </a:xfrm>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Service Awards</a:t>
            </a:r>
            <a:endParaRPr lang="en-US" dirty="0"/>
          </a:p>
        </p:txBody>
      </p:sp>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28</a:t>
            </a:fld>
            <a:endParaRPr lang="en-US" dirty="0"/>
          </a:p>
        </p:txBody>
      </p:sp>
      <p:sp>
        <p:nvSpPr>
          <p:cNvPr id="5" name="TextBox 4">
            <a:extLst>
              <a:ext uri="{FF2B5EF4-FFF2-40B4-BE49-F238E27FC236}">
                <a16:creationId xmlns:a16="http://schemas.microsoft.com/office/drawing/2014/main" id="{A81EE84C-427E-4306-9662-29DE0351D94E}"/>
              </a:ext>
            </a:extLst>
          </p:cNvPr>
          <p:cNvSpPr txBox="1"/>
          <p:nvPr/>
        </p:nvSpPr>
        <p:spPr>
          <a:xfrm>
            <a:off x="609600" y="1002268"/>
            <a:ext cx="7772400" cy="738664"/>
          </a:xfrm>
          <a:prstGeom prst="rect">
            <a:avLst/>
          </a:prstGeom>
          <a:noFill/>
        </p:spPr>
        <p:txBody>
          <a:bodyPr wrap="square" rtlCol="0">
            <a:spAutoFit/>
          </a:bodyPr>
          <a:lstStyle/>
          <a:p>
            <a:pPr marL="0" indent="0">
              <a:buNone/>
            </a:pPr>
            <a:r>
              <a:rPr lang="en-US" sz="2400" b="1" dirty="0"/>
              <a:t>Announced by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Steve Balanecki, Chief of Membership </a:t>
            </a:r>
          </a:p>
          <a:p>
            <a:endParaRPr lang="en-US" dirty="0"/>
          </a:p>
        </p:txBody>
      </p:sp>
      <p:pic>
        <p:nvPicPr>
          <p:cNvPr id="6" name="Picture 5">
            <a:extLst>
              <a:ext uri="{FF2B5EF4-FFF2-40B4-BE49-F238E27FC236}">
                <a16:creationId xmlns:a16="http://schemas.microsoft.com/office/drawing/2014/main" id="{7C31746E-926A-4E7B-B276-6DD2EDFDA240}"/>
              </a:ext>
            </a:extLst>
          </p:cNvPr>
          <p:cNvPicPr>
            <a:picLocks noChangeAspect="1"/>
          </p:cNvPicPr>
          <p:nvPr/>
        </p:nvPicPr>
        <p:blipFill>
          <a:blip r:embed="rId2"/>
          <a:stretch>
            <a:fillRect/>
          </a:stretch>
        </p:blipFill>
        <p:spPr>
          <a:xfrm>
            <a:off x="457200" y="1940294"/>
            <a:ext cx="8986822" cy="3202175"/>
          </a:xfrm>
          <a:prstGeom prst="rect">
            <a:avLst/>
          </a:prstGeom>
        </p:spPr>
      </p:pic>
    </p:spTree>
    <p:extLst>
      <p:ext uri="{BB962C8B-B14F-4D97-AF65-F5344CB8AC3E}">
        <p14:creationId xmlns:p14="http://schemas.microsoft.com/office/powerpoint/2010/main" val="3834753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2C2-2594-44F3-A3AD-DF7A01C7465A}"/>
              </a:ext>
            </a:extLst>
          </p:cNvPr>
          <p:cNvSpPr>
            <a:spLocks noGrp="1"/>
          </p:cNvSpPr>
          <p:nvPr>
            <p:ph type="title"/>
          </p:nvPr>
        </p:nvSpPr>
        <p:spPr>
          <a:xfrm>
            <a:off x="304800" y="228600"/>
            <a:ext cx="8229600" cy="1143000"/>
          </a:xfrm>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Service Awards</a:t>
            </a:r>
            <a:endParaRPr lang="en-US" dirty="0"/>
          </a:p>
        </p:txBody>
      </p:sp>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29</a:t>
            </a:fld>
            <a:endParaRPr lang="en-US" dirty="0"/>
          </a:p>
        </p:txBody>
      </p:sp>
      <p:sp>
        <p:nvSpPr>
          <p:cNvPr id="5" name="TextBox 4">
            <a:extLst>
              <a:ext uri="{FF2B5EF4-FFF2-40B4-BE49-F238E27FC236}">
                <a16:creationId xmlns:a16="http://schemas.microsoft.com/office/drawing/2014/main" id="{A81EE84C-427E-4306-9662-29DE0351D94E}"/>
              </a:ext>
            </a:extLst>
          </p:cNvPr>
          <p:cNvSpPr txBox="1"/>
          <p:nvPr/>
        </p:nvSpPr>
        <p:spPr>
          <a:xfrm>
            <a:off x="609600" y="1002268"/>
            <a:ext cx="7772400" cy="738664"/>
          </a:xfrm>
          <a:prstGeom prst="rect">
            <a:avLst/>
          </a:prstGeom>
          <a:noFill/>
        </p:spPr>
        <p:txBody>
          <a:bodyPr wrap="square" rtlCol="0">
            <a:spAutoFit/>
          </a:bodyPr>
          <a:lstStyle/>
          <a:p>
            <a:pPr marL="0" indent="0">
              <a:buNone/>
            </a:pPr>
            <a:r>
              <a:rPr lang="en-US" sz="2400" b="1" dirty="0"/>
              <a:t>Announced by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Steve Balanecki, Chief of Membership </a:t>
            </a:r>
          </a:p>
          <a:p>
            <a:endParaRPr lang="en-US" dirty="0"/>
          </a:p>
        </p:txBody>
      </p:sp>
      <p:pic>
        <p:nvPicPr>
          <p:cNvPr id="6" name="Picture 5">
            <a:extLst>
              <a:ext uri="{FF2B5EF4-FFF2-40B4-BE49-F238E27FC236}">
                <a16:creationId xmlns:a16="http://schemas.microsoft.com/office/drawing/2014/main" id="{F49617AF-54C9-4D23-9CE7-DA01B0E2FF0E}"/>
              </a:ext>
            </a:extLst>
          </p:cNvPr>
          <p:cNvPicPr>
            <a:picLocks noChangeAspect="1"/>
          </p:cNvPicPr>
          <p:nvPr/>
        </p:nvPicPr>
        <p:blipFill>
          <a:blip r:embed="rId2"/>
          <a:stretch>
            <a:fillRect/>
          </a:stretch>
        </p:blipFill>
        <p:spPr>
          <a:xfrm>
            <a:off x="457200" y="1877888"/>
            <a:ext cx="8911176" cy="3239181"/>
          </a:xfrm>
          <a:prstGeom prst="rect">
            <a:avLst/>
          </a:prstGeom>
        </p:spPr>
      </p:pic>
    </p:spTree>
    <p:extLst>
      <p:ext uri="{BB962C8B-B14F-4D97-AF65-F5344CB8AC3E}">
        <p14:creationId xmlns:p14="http://schemas.microsoft.com/office/powerpoint/2010/main" val="51732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2EE886-7062-4BB7-A3DC-407BF1200532}"/>
              </a:ext>
            </a:extLst>
          </p:cNvPr>
          <p:cNvSpPr>
            <a:spLocks noGrp="1"/>
          </p:cNvSpPr>
          <p:nvPr>
            <p:ph type="sldNum" sz="quarter" idx="12"/>
          </p:nvPr>
        </p:nvSpPr>
        <p:spPr/>
        <p:txBody>
          <a:bodyPr/>
          <a:lstStyle/>
          <a:p>
            <a:fld id="{3D36C668-D6E2-49A8-9CC6-A63E4EFBAC20}" type="slidenum">
              <a:rPr lang="en-US" smtClean="0"/>
              <a:t>3</a:t>
            </a:fld>
            <a:endParaRPr lang="en-US" dirty="0"/>
          </a:p>
        </p:txBody>
      </p:sp>
      <p:sp>
        <p:nvSpPr>
          <p:cNvPr id="5" name="Rectangle 2">
            <a:extLst>
              <a:ext uri="{FF2B5EF4-FFF2-40B4-BE49-F238E27FC236}">
                <a16:creationId xmlns:a16="http://schemas.microsoft.com/office/drawing/2014/main" id="{E329F3F3-9C9E-4BD2-BB34-17C9539669A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descr="Detroit Region SCCA">
            <a:extLst>
              <a:ext uri="{FF2B5EF4-FFF2-40B4-BE49-F238E27FC236}">
                <a16:creationId xmlns:a16="http://schemas.microsoft.com/office/drawing/2014/main" id="{9EC6EC50-3F69-41B0-A5C7-7CE9FBBC8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7" y="608481"/>
            <a:ext cx="7299325" cy="9370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9371FF79-4770-420C-B4FF-87C8BFE49DC6}"/>
              </a:ext>
            </a:extLst>
          </p:cNvPr>
          <p:cNvSpPr>
            <a:spLocks noChangeArrowheads="1"/>
          </p:cNvSpPr>
          <p:nvPr/>
        </p:nvSpPr>
        <p:spPr bwMode="auto">
          <a:xfrm>
            <a:off x="1066800" y="1815128"/>
            <a:ext cx="6324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Detroit Region SCCA</a:t>
            </a:r>
            <a:endParaRPr kumimoji="0" lang="en-US" altLang="en-US" sz="4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2020 Awards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B2ADA111-14D2-4B04-86C8-E2AC52400709}"/>
              </a:ext>
            </a:extLst>
          </p:cNvPr>
          <p:cNvSpPr/>
          <p:nvPr/>
        </p:nvSpPr>
        <p:spPr>
          <a:xfrm>
            <a:off x="304799" y="3931412"/>
            <a:ext cx="8382000"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THANK YOU </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Event Chairs</a:t>
            </a:r>
          </a:p>
        </p:txBody>
      </p:sp>
    </p:spTree>
    <p:extLst>
      <p:ext uri="{BB962C8B-B14F-4D97-AF65-F5344CB8AC3E}">
        <p14:creationId xmlns:p14="http://schemas.microsoft.com/office/powerpoint/2010/main" val="1037116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2C2-2594-44F3-A3AD-DF7A01C7465A}"/>
              </a:ext>
            </a:extLst>
          </p:cNvPr>
          <p:cNvSpPr>
            <a:spLocks noGrp="1"/>
          </p:cNvSpPr>
          <p:nvPr>
            <p:ph type="title"/>
          </p:nvPr>
        </p:nvSpPr>
        <p:spPr>
          <a:xfrm>
            <a:off x="304800" y="228600"/>
            <a:ext cx="8229600" cy="1143000"/>
          </a:xfrm>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Service Awards</a:t>
            </a:r>
            <a:endParaRPr lang="en-US" dirty="0"/>
          </a:p>
        </p:txBody>
      </p:sp>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30</a:t>
            </a:fld>
            <a:endParaRPr lang="en-US" dirty="0"/>
          </a:p>
        </p:txBody>
      </p:sp>
      <p:pic>
        <p:nvPicPr>
          <p:cNvPr id="3" name="Picture 2">
            <a:extLst>
              <a:ext uri="{FF2B5EF4-FFF2-40B4-BE49-F238E27FC236}">
                <a16:creationId xmlns:a16="http://schemas.microsoft.com/office/drawing/2014/main" id="{6A8BE28F-E20F-4A6B-8C46-A969474AE366}"/>
              </a:ext>
            </a:extLst>
          </p:cNvPr>
          <p:cNvPicPr>
            <a:picLocks noChangeAspect="1"/>
          </p:cNvPicPr>
          <p:nvPr/>
        </p:nvPicPr>
        <p:blipFill>
          <a:blip r:embed="rId2"/>
          <a:stretch>
            <a:fillRect/>
          </a:stretch>
        </p:blipFill>
        <p:spPr>
          <a:xfrm>
            <a:off x="762000" y="1266190"/>
            <a:ext cx="7543800" cy="5090160"/>
          </a:xfrm>
          <a:prstGeom prst="rect">
            <a:avLst/>
          </a:prstGeom>
        </p:spPr>
      </p:pic>
    </p:spTree>
    <p:extLst>
      <p:ext uri="{BB962C8B-B14F-4D97-AF65-F5344CB8AC3E}">
        <p14:creationId xmlns:p14="http://schemas.microsoft.com/office/powerpoint/2010/main" val="2673053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2C2-2594-44F3-A3AD-DF7A01C7465A}"/>
              </a:ext>
            </a:extLst>
          </p:cNvPr>
          <p:cNvSpPr>
            <a:spLocks noGrp="1"/>
          </p:cNvSpPr>
          <p:nvPr>
            <p:ph type="title"/>
          </p:nvPr>
        </p:nvSpPr>
        <p:spPr>
          <a:xfrm>
            <a:off x="304800" y="228600"/>
            <a:ext cx="8229600" cy="1143000"/>
          </a:xfrm>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Service Awards</a:t>
            </a:r>
            <a:endParaRPr lang="en-US" dirty="0"/>
          </a:p>
        </p:txBody>
      </p:sp>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31</a:t>
            </a:fld>
            <a:endParaRPr lang="en-US" dirty="0"/>
          </a:p>
        </p:txBody>
      </p:sp>
      <p:pic>
        <p:nvPicPr>
          <p:cNvPr id="3" name="Picture 2">
            <a:extLst>
              <a:ext uri="{FF2B5EF4-FFF2-40B4-BE49-F238E27FC236}">
                <a16:creationId xmlns:a16="http://schemas.microsoft.com/office/drawing/2014/main" id="{FB6449E4-428E-4E9B-A8B0-45635E26FE38}"/>
              </a:ext>
            </a:extLst>
          </p:cNvPr>
          <p:cNvPicPr>
            <a:picLocks noChangeAspect="1"/>
          </p:cNvPicPr>
          <p:nvPr/>
        </p:nvPicPr>
        <p:blipFill>
          <a:blip r:embed="rId2"/>
          <a:stretch>
            <a:fillRect/>
          </a:stretch>
        </p:blipFill>
        <p:spPr>
          <a:xfrm>
            <a:off x="609600" y="1384300"/>
            <a:ext cx="8883869" cy="3835025"/>
          </a:xfrm>
          <a:prstGeom prst="rect">
            <a:avLst/>
          </a:prstGeom>
        </p:spPr>
      </p:pic>
    </p:spTree>
    <p:extLst>
      <p:ext uri="{BB962C8B-B14F-4D97-AF65-F5344CB8AC3E}">
        <p14:creationId xmlns:p14="http://schemas.microsoft.com/office/powerpoint/2010/main" val="2163605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2C2-2594-44F3-A3AD-DF7A01C7465A}"/>
              </a:ext>
            </a:extLst>
          </p:cNvPr>
          <p:cNvSpPr>
            <a:spLocks noGrp="1"/>
          </p:cNvSpPr>
          <p:nvPr>
            <p:ph type="title"/>
          </p:nvPr>
        </p:nvSpPr>
        <p:spPr>
          <a:xfrm>
            <a:off x="304800" y="228600"/>
            <a:ext cx="8229600" cy="1143000"/>
          </a:xfrm>
        </p:spPr>
        <p:txBody>
          <a:bodyPr>
            <a:normAutofit fontScale="90000"/>
          </a:bodyPr>
          <a:lstStyle/>
          <a:p>
            <a:r>
              <a:rPr lang="en-US" sz="4400" b="1" dirty="0">
                <a:solidFill>
                  <a:srgbClr val="000000"/>
                </a:solidFill>
                <a:effectLst/>
                <a:latin typeface="Arial" panose="020B0604020202020204" pitchFamily="34" charset="0"/>
                <a:ea typeface="Times New Roman" panose="02020603050405020304" pitchFamily="18" charset="0"/>
              </a:rPr>
              <a:t>Detroit Region Service Awards</a:t>
            </a:r>
            <a:endParaRPr lang="en-US" dirty="0"/>
          </a:p>
        </p:txBody>
      </p:sp>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32</a:t>
            </a:fld>
            <a:endParaRPr lang="en-US" dirty="0"/>
          </a:p>
        </p:txBody>
      </p:sp>
      <p:pic>
        <p:nvPicPr>
          <p:cNvPr id="3" name="Picture 2">
            <a:extLst>
              <a:ext uri="{FF2B5EF4-FFF2-40B4-BE49-F238E27FC236}">
                <a16:creationId xmlns:a16="http://schemas.microsoft.com/office/drawing/2014/main" id="{7D49EE58-A805-4060-A2FE-15AEFBDFE356}"/>
              </a:ext>
            </a:extLst>
          </p:cNvPr>
          <p:cNvPicPr>
            <a:picLocks noChangeAspect="1"/>
          </p:cNvPicPr>
          <p:nvPr/>
        </p:nvPicPr>
        <p:blipFill>
          <a:blip r:embed="rId2"/>
          <a:stretch>
            <a:fillRect/>
          </a:stretch>
        </p:blipFill>
        <p:spPr>
          <a:xfrm>
            <a:off x="596900" y="1269142"/>
            <a:ext cx="8229600" cy="5282470"/>
          </a:xfrm>
          <a:prstGeom prst="rect">
            <a:avLst/>
          </a:prstGeom>
        </p:spPr>
      </p:pic>
    </p:spTree>
    <p:extLst>
      <p:ext uri="{BB962C8B-B14F-4D97-AF65-F5344CB8AC3E}">
        <p14:creationId xmlns:p14="http://schemas.microsoft.com/office/powerpoint/2010/main" val="2411407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37DC11-10F8-4E92-856C-8E4844D53338}"/>
              </a:ext>
            </a:extLst>
          </p:cNvPr>
          <p:cNvSpPr>
            <a:spLocks noGrp="1"/>
          </p:cNvSpPr>
          <p:nvPr>
            <p:ph type="sldNum" sz="quarter" idx="12"/>
          </p:nvPr>
        </p:nvSpPr>
        <p:spPr/>
        <p:txBody>
          <a:bodyPr/>
          <a:lstStyle/>
          <a:p>
            <a:fld id="{3D36C668-D6E2-49A8-9CC6-A63E4EFBAC20}" type="slidenum">
              <a:rPr lang="en-US" smtClean="0"/>
              <a:t>33</a:t>
            </a:fld>
            <a:endParaRPr lang="en-US" dirty="0"/>
          </a:p>
        </p:txBody>
      </p:sp>
      <p:pic>
        <p:nvPicPr>
          <p:cNvPr id="5" name="Picture 4">
            <a:extLst>
              <a:ext uri="{FF2B5EF4-FFF2-40B4-BE49-F238E27FC236}">
                <a16:creationId xmlns:a16="http://schemas.microsoft.com/office/drawing/2014/main" id="{0F9B943B-D189-4F8A-B5BE-D34BC223A6D2}"/>
              </a:ext>
            </a:extLst>
          </p:cNvPr>
          <p:cNvPicPr>
            <a:picLocks noChangeAspect="1"/>
          </p:cNvPicPr>
          <p:nvPr/>
        </p:nvPicPr>
        <p:blipFill>
          <a:blip r:embed="rId2"/>
          <a:stretch>
            <a:fillRect/>
          </a:stretch>
        </p:blipFill>
        <p:spPr>
          <a:xfrm>
            <a:off x="762000" y="304800"/>
            <a:ext cx="7924800" cy="6858000"/>
          </a:xfrm>
          <a:prstGeom prst="rect">
            <a:avLst/>
          </a:prstGeom>
        </p:spPr>
      </p:pic>
      <p:sp>
        <p:nvSpPr>
          <p:cNvPr id="9" name="TextBox 8">
            <a:extLst>
              <a:ext uri="{FF2B5EF4-FFF2-40B4-BE49-F238E27FC236}">
                <a16:creationId xmlns:a16="http://schemas.microsoft.com/office/drawing/2014/main" id="{7DFB782F-CE7D-4F67-8D74-0EFAB83F2754}"/>
              </a:ext>
            </a:extLst>
          </p:cNvPr>
          <p:cNvSpPr txBox="1"/>
          <p:nvPr/>
        </p:nvSpPr>
        <p:spPr>
          <a:xfrm>
            <a:off x="469900" y="120134"/>
            <a:ext cx="4114800" cy="369332"/>
          </a:xfrm>
          <a:prstGeom prst="rect">
            <a:avLst/>
          </a:prstGeom>
          <a:noFill/>
        </p:spPr>
        <p:txBody>
          <a:bodyPr wrap="square">
            <a:spAutoFit/>
          </a:bodyPr>
          <a:lstStyle/>
          <a:p>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j-cs"/>
              </a:rPr>
              <a:t>Detroit Region Service Awards</a:t>
            </a:r>
            <a:endParaRPr lang="en-US" dirty="0"/>
          </a:p>
        </p:txBody>
      </p:sp>
    </p:spTree>
    <p:extLst>
      <p:ext uri="{BB962C8B-B14F-4D97-AF65-F5344CB8AC3E}">
        <p14:creationId xmlns:p14="http://schemas.microsoft.com/office/powerpoint/2010/main" val="3482141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Autofit/>
          </a:bodyPr>
          <a:lstStyle/>
          <a:p>
            <a:r>
              <a:rPr lang="en-US" sz="4800" b="1" dirty="0"/>
              <a:t>2021 Annual General Membership Meeting</a:t>
            </a:r>
          </a:p>
        </p:txBody>
      </p:sp>
      <p:sp>
        <p:nvSpPr>
          <p:cNvPr id="3" name="Subtitle 2"/>
          <p:cNvSpPr>
            <a:spLocks noGrp="1"/>
          </p:cNvSpPr>
          <p:nvPr>
            <p:ph type="subTitle" idx="1"/>
          </p:nvPr>
        </p:nvSpPr>
        <p:spPr>
          <a:xfrm>
            <a:off x="1237879" y="3429000"/>
            <a:ext cx="6400800" cy="1371600"/>
          </a:xfrm>
        </p:spPr>
        <p:txBody>
          <a:bodyPr>
            <a:normAutofit/>
          </a:bodyPr>
          <a:lstStyle/>
          <a:p>
            <a:r>
              <a:rPr lang="en-US" sz="2800" b="1" dirty="0">
                <a:solidFill>
                  <a:schemeClr val="tx1"/>
                </a:solidFill>
              </a:rPr>
              <a:t>Assistant RE – Cindy Wisner</a:t>
            </a:r>
          </a:p>
          <a:p>
            <a:r>
              <a:rPr lang="en-US" sz="2800" b="1" dirty="0">
                <a:solidFill>
                  <a:schemeClr val="tx1"/>
                </a:solidFill>
              </a:rPr>
              <a:t>RE- Frank Putman</a:t>
            </a:r>
          </a:p>
          <a:p>
            <a:endParaRPr lang="en-US" sz="28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28600"/>
            <a:ext cx="23907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detroit-scca.org/e107/e107_files/downloads/detroi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437" y="228600"/>
            <a:ext cx="2470093"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hirts101.com/mm5/graphics/00000005/SC1_0703_1.jpg"/>
          <p:cNvPicPr>
            <a:picLocks noChangeAspect="1" noChangeArrowheads="1"/>
          </p:cNvPicPr>
          <p:nvPr/>
        </p:nvPicPr>
        <p:blipFill rotWithShape="1">
          <a:blip r:embed="rId4">
            <a:extLst>
              <a:ext uri="{28A0092B-C50C-407E-A947-70E740481C1C}">
                <a14:useLocalDpi xmlns:a14="http://schemas.microsoft.com/office/drawing/2010/main" val="0"/>
              </a:ext>
            </a:extLst>
          </a:blip>
          <a:srcRect l="22524" t="21750" r="22075" b="21951"/>
          <a:stretch/>
        </p:blipFill>
        <p:spPr bwMode="auto">
          <a:xfrm>
            <a:off x="734939" y="228386"/>
            <a:ext cx="1664683" cy="1691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 y="6019800"/>
            <a:ext cx="1982486" cy="369332"/>
          </a:xfrm>
          <a:prstGeom prst="rect">
            <a:avLst/>
          </a:prstGeom>
          <a:noFill/>
        </p:spPr>
        <p:txBody>
          <a:bodyPr wrap="square" rtlCol="0">
            <a:spAutoFit/>
          </a:bodyPr>
          <a:lstStyle/>
          <a:p>
            <a:pPr algn="ctr"/>
            <a:r>
              <a:rPr lang="en-US" dirty="0"/>
              <a:t>Race! </a:t>
            </a:r>
          </a:p>
        </p:txBody>
      </p:sp>
      <p:sp>
        <p:nvSpPr>
          <p:cNvPr id="12" name="TextBox 11"/>
          <p:cNvSpPr txBox="1"/>
          <p:nvPr/>
        </p:nvSpPr>
        <p:spPr>
          <a:xfrm>
            <a:off x="2490575" y="6030482"/>
            <a:ext cx="1982486" cy="369332"/>
          </a:xfrm>
          <a:prstGeom prst="rect">
            <a:avLst/>
          </a:prstGeom>
          <a:noFill/>
        </p:spPr>
        <p:txBody>
          <a:bodyPr wrap="square" rtlCol="0">
            <a:spAutoFit/>
          </a:bodyPr>
          <a:lstStyle/>
          <a:p>
            <a:pPr algn="ctr"/>
            <a:r>
              <a:rPr lang="en-US" dirty="0"/>
              <a:t>Rally!</a:t>
            </a:r>
          </a:p>
        </p:txBody>
      </p:sp>
      <p:sp>
        <p:nvSpPr>
          <p:cNvPr id="13" name="TextBox 12"/>
          <p:cNvSpPr txBox="1"/>
          <p:nvPr/>
        </p:nvSpPr>
        <p:spPr>
          <a:xfrm>
            <a:off x="4713382" y="6019800"/>
            <a:ext cx="1982486" cy="369332"/>
          </a:xfrm>
          <a:prstGeom prst="rect">
            <a:avLst/>
          </a:prstGeom>
          <a:noFill/>
        </p:spPr>
        <p:txBody>
          <a:bodyPr wrap="square" rtlCol="0">
            <a:spAutoFit/>
          </a:bodyPr>
          <a:lstStyle/>
          <a:p>
            <a:pPr algn="ctr"/>
            <a:r>
              <a:rPr lang="en-US" dirty="0"/>
              <a:t>RallyCross!</a:t>
            </a:r>
          </a:p>
        </p:txBody>
      </p:sp>
      <p:sp>
        <p:nvSpPr>
          <p:cNvPr id="15" name="TextBox 14"/>
          <p:cNvSpPr txBox="1"/>
          <p:nvPr/>
        </p:nvSpPr>
        <p:spPr>
          <a:xfrm>
            <a:off x="6932542" y="6019800"/>
            <a:ext cx="1982486" cy="369332"/>
          </a:xfrm>
          <a:prstGeom prst="rect">
            <a:avLst/>
          </a:prstGeom>
          <a:noFill/>
        </p:spPr>
        <p:txBody>
          <a:bodyPr wrap="square" rtlCol="0">
            <a:spAutoFit/>
          </a:bodyPr>
          <a:lstStyle/>
          <a:p>
            <a:pPr algn="ctr"/>
            <a:r>
              <a:rPr lang="en-US" dirty="0"/>
              <a:t>Solo!</a:t>
            </a:r>
          </a:p>
        </p:txBody>
      </p:sp>
      <p:pic>
        <p:nvPicPr>
          <p:cNvPr id="3074" name="Picture 2" descr="Image may contain: car, sky and outdo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0078" y="4648200"/>
            <a:ext cx="2189093" cy="13659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may contain: car, tree and outdo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6186" y="4649807"/>
            <a:ext cx="2425414" cy="13642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may contain: car and outdo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9171" y="4648200"/>
            <a:ext cx="20574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may contain: car and outdo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2742" y="4649808"/>
            <a:ext cx="2046444" cy="13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25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34" y="607278"/>
            <a:ext cx="8229600" cy="1143000"/>
          </a:xfrm>
        </p:spPr>
        <p:txBody>
          <a:bodyPr/>
          <a:lstStyle/>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WELCOME</a:t>
            </a:r>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marL="0" indent="0">
              <a:buNone/>
            </a:pPr>
            <a:r>
              <a:rPr lang="en-US" dirty="0"/>
              <a:t>2021 Annual Membership Meeting</a:t>
            </a:r>
          </a:p>
          <a:p>
            <a:pPr marL="0" indent="0">
              <a:buNone/>
            </a:pPr>
            <a:endParaRPr lang="en-US" dirty="0"/>
          </a:p>
          <a:p>
            <a:pPr marL="0" indent="0">
              <a:buNone/>
            </a:pPr>
            <a:r>
              <a:rPr lang="en-US" b="1" dirty="0"/>
              <a:t>ARTICLE VI -- RIGHTS OF MEMBERS </a:t>
            </a:r>
            <a:endParaRPr lang="en-US" dirty="0"/>
          </a:p>
          <a:p>
            <a:pPr marL="0" indent="0">
              <a:buNone/>
            </a:pPr>
            <a:r>
              <a:rPr lang="en-US" b="1" dirty="0"/>
              <a:t>Section 1: Annual Business Meeting </a:t>
            </a:r>
            <a:endParaRPr lang="en-US" dirty="0"/>
          </a:p>
          <a:p>
            <a:pPr marL="0" indent="0">
              <a:buNone/>
            </a:pPr>
            <a:r>
              <a:rPr lang="en-US" dirty="0"/>
              <a:t>An Annual Business Meeting of Members shall be held each year, during the month of March, at a time and place designated by the Region’s Board. Notification of the time, place and agenda for the annual business meeting must be made either in the Region’s Newsletter or on the Region’s Website for at least one (1) month preceding the meeting. The purpose shall be to allow the members to hear annual reports by officers and committees concerning business conducted during the previous fiscal year as well as other business that may come before the meeting. </a:t>
            </a:r>
          </a:p>
        </p:txBody>
      </p:sp>
      <p:sp>
        <p:nvSpPr>
          <p:cNvPr id="4" name="Slide Number Placeholder 3"/>
          <p:cNvSpPr>
            <a:spLocks noGrp="1"/>
          </p:cNvSpPr>
          <p:nvPr>
            <p:ph type="sldNum" sz="quarter" idx="12"/>
          </p:nvPr>
        </p:nvSpPr>
        <p:spPr/>
        <p:txBody>
          <a:bodyPr/>
          <a:lstStyle/>
          <a:p>
            <a:fld id="{3D36C668-D6E2-49A8-9CC6-A63E4EFBAC20}" type="slidenum">
              <a:rPr lang="en-US" smtClean="0"/>
              <a:t>35</a:t>
            </a:fld>
            <a:endParaRPr lang="en-US" dirty="0"/>
          </a:p>
        </p:txBody>
      </p:sp>
      <p:pic>
        <p:nvPicPr>
          <p:cNvPr id="1026" name="Picture 2" descr="Detroit Region SCC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077200"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023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44" y="787829"/>
            <a:ext cx="8229600" cy="685800"/>
          </a:xfrm>
        </p:spPr>
        <p:txBody>
          <a:bodyPr>
            <a:noAutofit/>
          </a:bodyPr>
          <a:lstStyle/>
          <a:p>
            <a:pPr algn="l"/>
            <a:r>
              <a:rPr lang="en-US" sz="4000" dirty="0"/>
              <a:t>Agenda:</a:t>
            </a:r>
          </a:p>
        </p:txBody>
      </p:sp>
      <p:sp>
        <p:nvSpPr>
          <p:cNvPr id="3" name="Content Placeholder 2"/>
          <p:cNvSpPr>
            <a:spLocks noGrp="1"/>
          </p:cNvSpPr>
          <p:nvPr>
            <p:ph idx="1"/>
          </p:nvPr>
        </p:nvSpPr>
        <p:spPr>
          <a:xfrm>
            <a:off x="457200" y="1524001"/>
            <a:ext cx="8229600" cy="4953000"/>
          </a:xfrm>
        </p:spPr>
        <p:txBody>
          <a:bodyPr>
            <a:normAutofit lnSpcReduction="10000"/>
          </a:bodyPr>
          <a:lstStyle/>
          <a:p>
            <a:r>
              <a:rPr lang="en-US" dirty="0"/>
              <a:t>Board and Chiefs</a:t>
            </a:r>
          </a:p>
          <a:p>
            <a:r>
              <a:rPr lang="en-US" dirty="0"/>
              <a:t>Club Accomplishments 2020</a:t>
            </a:r>
          </a:p>
          <a:p>
            <a:r>
              <a:rPr lang="en-US" dirty="0"/>
              <a:t>Region Needs</a:t>
            </a:r>
          </a:p>
          <a:p>
            <a:r>
              <a:rPr lang="en-US" dirty="0"/>
              <a:t>2021 Schedules  (Race, Rally, RallyX, Solo)</a:t>
            </a:r>
          </a:p>
          <a:p>
            <a:r>
              <a:rPr lang="en-US" dirty="0"/>
              <a:t>Detroit Grand Prix 2021 </a:t>
            </a:r>
          </a:p>
          <a:p>
            <a:r>
              <a:rPr lang="en-US" dirty="0"/>
              <a:t>Formula SAE 2021 Update</a:t>
            </a:r>
          </a:p>
          <a:p>
            <a:r>
              <a:rPr lang="en-US" dirty="0"/>
              <a:t>Street Survival School</a:t>
            </a:r>
          </a:p>
          <a:p>
            <a:r>
              <a:rPr lang="en-US" dirty="0"/>
              <a:t>Membership Report &amp; Information</a:t>
            </a:r>
          </a:p>
          <a:p>
            <a:r>
              <a:rPr lang="en-US" dirty="0"/>
              <a:t>Financial Report</a:t>
            </a:r>
          </a:p>
          <a:p>
            <a:endParaRPr lang="en-US" dirty="0"/>
          </a:p>
          <a:p>
            <a:endParaRPr lang="en-US" dirty="0"/>
          </a:p>
        </p:txBody>
      </p:sp>
      <p:sp>
        <p:nvSpPr>
          <p:cNvPr id="4" name="Slide Number Placeholder 3"/>
          <p:cNvSpPr>
            <a:spLocks noGrp="1"/>
          </p:cNvSpPr>
          <p:nvPr>
            <p:ph type="sldNum" sz="quarter" idx="12"/>
          </p:nvPr>
        </p:nvSpPr>
        <p:spPr/>
        <p:txBody>
          <a:bodyPr/>
          <a:lstStyle/>
          <a:p>
            <a:fld id="{3D36C668-D6E2-49A8-9CC6-A63E4EFBAC20}" type="slidenum">
              <a:rPr lang="en-US" smtClean="0"/>
              <a:t>36</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5164" y="190499"/>
            <a:ext cx="96705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detroit-scca.org/e107/e107_files/downloads/detroi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949" y="140127"/>
            <a:ext cx="9991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shirts101.com/mm5/graphics/00000005/SC1_0703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24" t="21750" r="22075" b="21951"/>
          <a:stretch/>
        </p:blipFill>
        <p:spPr bwMode="auto">
          <a:xfrm>
            <a:off x="1270369" y="102029"/>
            <a:ext cx="67487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037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6A90-DD2B-4C50-9530-28EEE9FBFDF9}"/>
              </a:ext>
            </a:extLst>
          </p:cNvPr>
          <p:cNvSpPr>
            <a:spLocks noGrp="1"/>
          </p:cNvSpPr>
          <p:nvPr>
            <p:ph type="title"/>
          </p:nvPr>
        </p:nvSpPr>
        <p:spPr/>
        <p:txBody>
          <a:bodyPr/>
          <a:lstStyle/>
          <a:p>
            <a:r>
              <a:rPr lang="en-US" dirty="0"/>
              <a:t>Board of Directors</a:t>
            </a:r>
          </a:p>
        </p:txBody>
      </p:sp>
      <p:sp>
        <p:nvSpPr>
          <p:cNvPr id="3" name="Content Placeholder 2">
            <a:extLst>
              <a:ext uri="{FF2B5EF4-FFF2-40B4-BE49-F238E27FC236}">
                <a16:creationId xmlns:a16="http://schemas.microsoft.com/office/drawing/2014/main" id="{D28B2A83-CC22-421D-A0D4-9C346E9B6250}"/>
              </a:ext>
            </a:extLst>
          </p:cNvPr>
          <p:cNvSpPr>
            <a:spLocks noGrp="1"/>
          </p:cNvSpPr>
          <p:nvPr>
            <p:ph idx="1"/>
          </p:nvPr>
        </p:nvSpPr>
        <p:spPr>
          <a:xfrm>
            <a:off x="457200" y="1600200"/>
            <a:ext cx="8229600" cy="4983162"/>
          </a:xfrm>
        </p:spPr>
        <p:txBody>
          <a:bodyPr/>
          <a:lstStyle/>
          <a:p>
            <a:pPr marL="0" marR="0" indent="0">
              <a:lnSpc>
                <a:spcPts val="1500"/>
              </a:lnSpc>
              <a:spcBef>
                <a:spcPts val="0"/>
              </a:spcBef>
              <a:spcAft>
                <a:spcPts val="0"/>
              </a:spcAft>
              <a:buNone/>
            </a:pPr>
            <a:r>
              <a:rPr lang="en-US" sz="1800" b="1" u="sng" dirty="0">
                <a:solidFill>
                  <a:srgbClr val="000000"/>
                </a:solidFill>
                <a:effectLst/>
                <a:latin typeface="Arial" panose="020B0604020202020204" pitchFamily="34" charset="0"/>
                <a:ea typeface="Times New Roman" panose="02020603050405020304" pitchFamily="18" charset="0"/>
              </a:rPr>
              <a:t>2020</a:t>
            </a:r>
            <a:endParaRPr lang="en-US" sz="1800" u="sng"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b="1" u="sng" dirty="0">
                <a:solidFill>
                  <a:srgbClr val="000000"/>
                </a:solidFill>
                <a:effectLst/>
                <a:latin typeface="Arial" panose="020B060402020202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Regional Executive		Frank Putman</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Assistant Regional Executive	Cindy Wisner</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Secretary			Brian Thorpe</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Treasurer			Dr. Jennifer Glass</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Director at Large		Keith Armitage</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Director at Large		Scott Harvey</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Director at Large		Greg Valade</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Director at Large		Ray Jason</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Race Director			Nick Aranda</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Rally Director			Piotr Roszczenko</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RallyCross Director		Matt Wolfe</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Solo Director			John Li</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Financial Director		Dan Assenmacher</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AA71B123-AF76-49DF-A206-7429E39B5408}"/>
              </a:ext>
            </a:extLst>
          </p:cNvPr>
          <p:cNvSpPr>
            <a:spLocks noGrp="1"/>
          </p:cNvSpPr>
          <p:nvPr>
            <p:ph type="sldNum" sz="quarter" idx="12"/>
          </p:nvPr>
        </p:nvSpPr>
        <p:spPr/>
        <p:txBody>
          <a:bodyPr/>
          <a:lstStyle/>
          <a:p>
            <a:fld id="{3D36C668-D6E2-49A8-9CC6-A63E4EFBAC20}" type="slidenum">
              <a:rPr lang="en-US" smtClean="0"/>
              <a:t>37</a:t>
            </a:fld>
            <a:endParaRPr lang="en-US" dirty="0"/>
          </a:p>
        </p:txBody>
      </p:sp>
      <p:pic>
        <p:nvPicPr>
          <p:cNvPr id="9" name="Picture 4" descr="http://detroit-scca.org/e107/e107_files/downloads/detroit_logo.png">
            <a:extLst>
              <a:ext uri="{FF2B5EF4-FFF2-40B4-BE49-F238E27FC236}">
                <a16:creationId xmlns:a16="http://schemas.microsoft.com/office/drawing/2014/main" id="{3563D109-C096-4693-B3D8-39A6DBC1F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638"/>
            <a:ext cx="1470953" cy="100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415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6A90-DD2B-4C50-9530-28EEE9FBFDF9}"/>
              </a:ext>
            </a:extLst>
          </p:cNvPr>
          <p:cNvSpPr>
            <a:spLocks noGrp="1"/>
          </p:cNvSpPr>
          <p:nvPr>
            <p:ph type="title"/>
          </p:nvPr>
        </p:nvSpPr>
        <p:spPr/>
        <p:txBody>
          <a:bodyPr/>
          <a:lstStyle/>
          <a:p>
            <a:r>
              <a:rPr lang="en-US" dirty="0"/>
              <a:t>Board of Directors</a:t>
            </a:r>
          </a:p>
        </p:txBody>
      </p:sp>
      <p:sp>
        <p:nvSpPr>
          <p:cNvPr id="3" name="Content Placeholder 2">
            <a:extLst>
              <a:ext uri="{FF2B5EF4-FFF2-40B4-BE49-F238E27FC236}">
                <a16:creationId xmlns:a16="http://schemas.microsoft.com/office/drawing/2014/main" id="{D28B2A83-CC22-421D-A0D4-9C346E9B6250}"/>
              </a:ext>
            </a:extLst>
          </p:cNvPr>
          <p:cNvSpPr>
            <a:spLocks noGrp="1"/>
          </p:cNvSpPr>
          <p:nvPr>
            <p:ph idx="1"/>
          </p:nvPr>
        </p:nvSpPr>
        <p:spPr>
          <a:xfrm>
            <a:off x="457200" y="1600200"/>
            <a:ext cx="8229600" cy="4983162"/>
          </a:xfrm>
        </p:spPr>
        <p:txBody>
          <a:bodyPr/>
          <a:lstStyle/>
          <a:p>
            <a:pPr marL="0" marR="0" indent="0">
              <a:lnSpc>
                <a:spcPts val="1500"/>
              </a:lnSpc>
              <a:spcBef>
                <a:spcPts val="0"/>
              </a:spcBef>
              <a:spcAft>
                <a:spcPts val="0"/>
              </a:spcAft>
              <a:buNone/>
            </a:pPr>
            <a:r>
              <a:rPr lang="en-US" sz="2000" b="1" u="sng" dirty="0">
                <a:solidFill>
                  <a:srgbClr val="000000"/>
                </a:solidFill>
                <a:effectLst/>
                <a:latin typeface="Arial" panose="020B0604020202020204" pitchFamily="34" charset="0"/>
                <a:ea typeface="Times New Roman" panose="02020603050405020304" pitchFamily="18" charset="0"/>
              </a:rPr>
              <a:t>2021</a:t>
            </a:r>
            <a:r>
              <a:rPr lang="en-US" sz="2000" u="sng" dirty="0">
                <a:solidFill>
                  <a:srgbClr val="000000"/>
                </a:solidFill>
                <a:effectLst/>
                <a:latin typeface="Arial" panose="020B0604020202020204" pitchFamily="34" charset="0"/>
                <a:ea typeface="Times New Roman" panose="02020603050405020304" pitchFamily="18" charset="0"/>
              </a:rPr>
              <a:t> </a:t>
            </a:r>
          </a:p>
          <a:p>
            <a:pPr marL="0" marR="0" indent="0">
              <a:lnSpc>
                <a:spcPts val="1500"/>
              </a:lnSpc>
              <a:spcBef>
                <a:spcPts val="0"/>
              </a:spcBef>
              <a:spcAft>
                <a:spcPts val="0"/>
              </a:spcAft>
              <a:buNone/>
            </a:pPr>
            <a:endParaRPr lang="en-US" sz="2000" u="sng"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Regional Executive		Frank Putman</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Assistant Regional Executive	Cindy Wisner</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Secretary			Brian Thorpe</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Treasurer			Greg Valade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Director at Large		Keith Armitage</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Director at Large		Scott Harvey</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Director at Large		Alejandro Della Torre</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Director at Large		Ray Jason</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Race Director			Nick Aranda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Rally Director			Piotr Roszczenko</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RallyCross Director		Matt Wolfe</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2000" dirty="0">
                <a:solidFill>
                  <a:srgbClr val="000000"/>
                </a:solidFill>
                <a:effectLst/>
                <a:latin typeface="Arial" panose="020B0604020202020204" pitchFamily="34" charset="0"/>
                <a:ea typeface="Times New Roman" panose="02020603050405020304" pitchFamily="18" charset="0"/>
              </a:rPr>
              <a:t>Solo Director			John Li</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s-ES" sz="2000" dirty="0">
                <a:solidFill>
                  <a:srgbClr val="000000"/>
                </a:solidFill>
                <a:effectLst/>
                <a:latin typeface="Arial" panose="020B0604020202020204" pitchFamily="34" charset="0"/>
                <a:ea typeface="Times New Roman" panose="02020603050405020304" pitchFamily="18" charset="0"/>
              </a:rPr>
              <a:t>Financial Director		Dan Assenmacher</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AA71B123-AF76-49DF-A206-7429E39B5408}"/>
              </a:ext>
            </a:extLst>
          </p:cNvPr>
          <p:cNvSpPr>
            <a:spLocks noGrp="1"/>
          </p:cNvSpPr>
          <p:nvPr>
            <p:ph type="sldNum" sz="quarter" idx="12"/>
          </p:nvPr>
        </p:nvSpPr>
        <p:spPr/>
        <p:txBody>
          <a:bodyPr/>
          <a:lstStyle/>
          <a:p>
            <a:fld id="{3D36C668-D6E2-49A8-9CC6-A63E4EFBAC20}" type="slidenum">
              <a:rPr lang="en-US" smtClean="0"/>
              <a:t>38</a:t>
            </a:fld>
            <a:endParaRPr lang="en-US" dirty="0"/>
          </a:p>
        </p:txBody>
      </p:sp>
      <p:pic>
        <p:nvPicPr>
          <p:cNvPr id="9" name="Picture 4" descr="http://detroit-scca.org/e107/e107_files/downloads/detroit_logo.png">
            <a:extLst>
              <a:ext uri="{FF2B5EF4-FFF2-40B4-BE49-F238E27FC236}">
                <a16:creationId xmlns:a16="http://schemas.microsoft.com/office/drawing/2014/main" id="{3563D109-C096-4693-B3D8-39A6DBC1F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638"/>
            <a:ext cx="1470953" cy="100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205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CDD6-AF45-4135-9DB2-5FB7A3B17DE7}"/>
              </a:ext>
            </a:extLst>
          </p:cNvPr>
          <p:cNvSpPr>
            <a:spLocks noGrp="1"/>
          </p:cNvSpPr>
          <p:nvPr>
            <p:ph type="title"/>
          </p:nvPr>
        </p:nvSpPr>
        <p:spPr/>
        <p:txBody>
          <a:bodyPr>
            <a:normAutofit fontScale="90000"/>
          </a:bodyPr>
          <a:lstStyle/>
          <a:p>
            <a:br>
              <a:rPr lang="en-US" sz="4400" dirty="0">
                <a:solidFill>
                  <a:srgbClr val="000000"/>
                </a:solidFill>
                <a:effectLst/>
                <a:latin typeface="Arial" panose="020B0604020202020204" pitchFamily="34" charset="0"/>
                <a:ea typeface="Times New Roman" panose="02020603050405020304" pitchFamily="18" charset="0"/>
              </a:rPr>
            </a:br>
            <a:r>
              <a:rPr lang="en-US" sz="4400" dirty="0">
                <a:solidFill>
                  <a:srgbClr val="000000"/>
                </a:solidFill>
                <a:effectLst/>
                <a:latin typeface="Arial" panose="020B0604020202020204" pitchFamily="34" charset="0"/>
                <a:ea typeface="Times New Roman" panose="02020603050405020304" pitchFamily="18" charset="0"/>
              </a:rPr>
              <a:t>Specialty Chiefs</a:t>
            </a:r>
            <a:br>
              <a:rPr lang="en-US" sz="44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D72ADA8-516A-4FF6-A372-24DBE8F70F61}"/>
              </a:ext>
            </a:extLst>
          </p:cNvPr>
          <p:cNvSpPr>
            <a:spLocks noGrp="1"/>
          </p:cNvSpPr>
          <p:nvPr>
            <p:ph idx="1"/>
          </p:nvPr>
        </p:nvSpPr>
        <p:spPr/>
        <p:txBody>
          <a:bodyPr/>
          <a:lstStyle/>
          <a:p>
            <a:pPr marL="0" marR="0" indent="0">
              <a:spcBef>
                <a:spcPts val="0"/>
              </a:spcBef>
              <a:spcAft>
                <a:spcPts val="0"/>
              </a:spcAft>
              <a:buNone/>
            </a:pPr>
            <a:r>
              <a:rPr lang="en-US" sz="2000" b="1" u="sng" dirty="0">
                <a:solidFill>
                  <a:srgbClr val="000000"/>
                </a:solidFill>
                <a:effectLst/>
                <a:latin typeface="Arial" panose="020B0604020202020204" pitchFamily="34" charset="0"/>
                <a:ea typeface="Times New Roman" panose="02020603050405020304" pitchFamily="18" charset="0"/>
              </a:rPr>
              <a:t>2021 </a:t>
            </a:r>
            <a:endParaRPr lang="en-US" sz="2000" b="1" dirty="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effectLst/>
                <a:latin typeface="Arial" panose="020B0604020202020204" pitchFamily="34" charset="0"/>
                <a:ea typeface="Times New Roman" panose="02020603050405020304" pitchFamily="18" charset="0"/>
              </a:rPr>
              <a:t>Chief of Membership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Steve Balanecki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Open Exhaust			 Brian Thorpe</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Webmaster                                   Matt Kowalski</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Worker points keeper                   Steve Balanecki</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Chief of Solo Registration            Tammy Breece</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Chief of Registration                     Mary Shiloff</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Grand Prix Race Chairman          Jerry Shiloff</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Chiefs of Emergency Services     Greg Lewandowski</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                                                      Brian Long</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                                                      Rick Stockton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rPr>
              <a:t>Chief of F&amp;C                                 Cindy Wisner</a:t>
            </a: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dirty="0">
                <a:solidFill>
                  <a:srgbClr val="000000"/>
                </a:solidFill>
                <a:effectLst/>
                <a:latin typeface="Arial" panose="020B0604020202020204" pitchFamily="34" charset="0"/>
                <a:ea typeface="Times New Roman" panose="02020603050405020304" pitchFamily="18" charset="0"/>
              </a:rPr>
              <a:t>Chief of Licensing        </a:t>
            </a:r>
            <a:r>
              <a:rPr lang="en-US" sz="1800" dirty="0">
                <a:solidFill>
                  <a:srgbClr val="000000"/>
                </a:solidFill>
                <a:effectLst/>
                <a:latin typeface="Arial" panose="020B0604020202020204" pitchFamily="34" charset="0"/>
                <a:ea typeface="Times New Roman" panose="02020603050405020304" pitchFamily="18" charset="0"/>
              </a:rPr>
              <a:t>                  </a:t>
            </a:r>
            <a:r>
              <a:rPr lang="en-US" sz="2000" dirty="0">
                <a:solidFill>
                  <a:srgbClr val="000000"/>
                </a:solidFill>
                <a:effectLst/>
                <a:latin typeface="Arial" panose="020B0604020202020204" pitchFamily="34" charset="0"/>
                <a:ea typeface="Times New Roman" panose="02020603050405020304" pitchFamily="18" charset="0"/>
              </a:rPr>
              <a:t>Jerry Shiloff</a:t>
            </a:r>
            <a:endParaRPr lang="en-US" sz="2000" dirty="0"/>
          </a:p>
        </p:txBody>
      </p:sp>
      <p:sp>
        <p:nvSpPr>
          <p:cNvPr id="4" name="Slide Number Placeholder 3">
            <a:extLst>
              <a:ext uri="{FF2B5EF4-FFF2-40B4-BE49-F238E27FC236}">
                <a16:creationId xmlns:a16="http://schemas.microsoft.com/office/drawing/2014/main" id="{2D77AB14-8DDA-4418-B03F-38FA32D87859}"/>
              </a:ext>
            </a:extLst>
          </p:cNvPr>
          <p:cNvSpPr>
            <a:spLocks noGrp="1"/>
          </p:cNvSpPr>
          <p:nvPr>
            <p:ph type="sldNum" sz="quarter" idx="12"/>
          </p:nvPr>
        </p:nvSpPr>
        <p:spPr/>
        <p:txBody>
          <a:bodyPr/>
          <a:lstStyle/>
          <a:p>
            <a:fld id="{3D36C668-D6E2-49A8-9CC6-A63E4EFBAC20}" type="slidenum">
              <a:rPr lang="en-US" smtClean="0"/>
              <a:t>39</a:t>
            </a:fld>
            <a:endParaRPr lang="en-US" dirty="0"/>
          </a:p>
        </p:txBody>
      </p:sp>
      <p:pic>
        <p:nvPicPr>
          <p:cNvPr id="5" name="Picture 4" descr="http://detroit-scca.org/e107/e107_files/downloads/detroit_logo.png">
            <a:extLst>
              <a:ext uri="{FF2B5EF4-FFF2-40B4-BE49-F238E27FC236}">
                <a16:creationId xmlns:a16="http://schemas.microsoft.com/office/drawing/2014/main" id="{F37A7E2E-1E30-4A5D-B7AF-B7A8B5EEE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638"/>
            <a:ext cx="1470953" cy="100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569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F8E26C5-4826-4229-AF3B-072B621B639B}"/>
              </a:ext>
            </a:extLst>
          </p:cNvPr>
          <p:cNvGraphicFramePr>
            <a:graphicFrameLocks noGrp="1"/>
          </p:cNvGraphicFramePr>
          <p:nvPr>
            <p:ph idx="1"/>
            <p:extLst>
              <p:ext uri="{D42A27DB-BD31-4B8C-83A1-F6EECF244321}">
                <p14:modId xmlns:p14="http://schemas.microsoft.com/office/powerpoint/2010/main" val="3608930462"/>
              </p:ext>
            </p:extLst>
          </p:nvPr>
        </p:nvGraphicFramePr>
        <p:xfrm>
          <a:off x="762000" y="1970554"/>
          <a:ext cx="7391400" cy="1534646"/>
        </p:xfrm>
        <a:graphic>
          <a:graphicData uri="http://schemas.openxmlformats.org/drawingml/2006/table">
            <a:tbl>
              <a:tblPr firstRow="1" firstCol="1" bandRow="1">
                <a:tableStyleId>{5C22544A-7EE6-4342-B048-85BDC9FD1C3A}</a:tableStyleId>
              </a:tblPr>
              <a:tblGrid>
                <a:gridCol w="1657263">
                  <a:extLst>
                    <a:ext uri="{9D8B030D-6E8A-4147-A177-3AD203B41FA5}">
                      <a16:colId xmlns:a16="http://schemas.microsoft.com/office/drawing/2014/main" val="3271401704"/>
                    </a:ext>
                  </a:extLst>
                </a:gridCol>
                <a:gridCol w="1657263">
                  <a:extLst>
                    <a:ext uri="{9D8B030D-6E8A-4147-A177-3AD203B41FA5}">
                      <a16:colId xmlns:a16="http://schemas.microsoft.com/office/drawing/2014/main" val="108088274"/>
                    </a:ext>
                  </a:extLst>
                </a:gridCol>
                <a:gridCol w="2348159">
                  <a:extLst>
                    <a:ext uri="{9D8B030D-6E8A-4147-A177-3AD203B41FA5}">
                      <a16:colId xmlns:a16="http://schemas.microsoft.com/office/drawing/2014/main" val="3672055575"/>
                    </a:ext>
                  </a:extLst>
                </a:gridCol>
                <a:gridCol w="1700543">
                  <a:extLst>
                    <a:ext uri="{9D8B030D-6E8A-4147-A177-3AD203B41FA5}">
                      <a16:colId xmlns:a16="http://schemas.microsoft.com/office/drawing/2014/main" val="2907496929"/>
                    </a:ext>
                  </a:extLst>
                </a:gridCol>
                <a:gridCol w="28172">
                  <a:extLst>
                    <a:ext uri="{9D8B030D-6E8A-4147-A177-3AD203B41FA5}">
                      <a16:colId xmlns:a16="http://schemas.microsoft.com/office/drawing/2014/main" val="1892489680"/>
                    </a:ext>
                  </a:extLst>
                </a:gridCol>
              </a:tblGrid>
              <a:tr h="1534646">
                <a:tc>
                  <a:txBody>
                    <a:bodyPr/>
                    <a:lstStyle/>
                    <a:p>
                      <a:pPr marL="0" marR="0">
                        <a:spcBef>
                          <a:spcPts val="0"/>
                        </a:spcBef>
                        <a:spcAft>
                          <a:spcPts val="0"/>
                        </a:spcAft>
                      </a:pPr>
                      <a:r>
                        <a:rPr lang="en-US" sz="2800" dirty="0">
                          <a:effectLst/>
                        </a:rPr>
                        <a:t>April 25-26, 2020</a:t>
                      </a:r>
                      <a:endParaRPr lang="en-US" sz="2800" dirty="0">
                        <a:effectLst/>
                        <a:latin typeface="Times New Roman" panose="02020603050405020304" pitchFamily="18" charset="0"/>
                        <a:ea typeface="Times New Roman" panose="02020603050405020304" pitchFamily="18" charset="0"/>
                      </a:endParaRPr>
                    </a:p>
                  </a:txBody>
                  <a:tcPr marL="76200" marR="76200" marT="76200" marB="76200"/>
                </a:tc>
                <a:tc>
                  <a:txBody>
                    <a:bodyPr/>
                    <a:lstStyle/>
                    <a:p>
                      <a:pPr marL="0" marR="0">
                        <a:spcBef>
                          <a:spcPts val="0"/>
                        </a:spcBef>
                        <a:spcAft>
                          <a:spcPts val="0"/>
                        </a:spcAft>
                      </a:pPr>
                      <a:r>
                        <a:rPr lang="en-US" sz="2800" dirty="0">
                          <a:effectLst/>
                        </a:rPr>
                        <a:t>Drivers School </a:t>
                      </a:r>
                      <a:endParaRPr lang="en-US" sz="2800" dirty="0">
                        <a:effectLst/>
                        <a:latin typeface="Times New Roman" panose="02020603050405020304" pitchFamily="18" charset="0"/>
                        <a:ea typeface="Times New Roman" panose="02020603050405020304" pitchFamily="18" charset="0"/>
                      </a:endParaRPr>
                    </a:p>
                  </a:txBody>
                  <a:tcPr marL="76200" marR="76200" marT="76200" marB="76200"/>
                </a:tc>
                <a:tc>
                  <a:txBody>
                    <a:bodyPr/>
                    <a:lstStyle/>
                    <a:p>
                      <a:pPr marL="0" marR="0">
                        <a:spcBef>
                          <a:spcPts val="0"/>
                        </a:spcBef>
                        <a:spcAft>
                          <a:spcPts val="0"/>
                        </a:spcAft>
                      </a:pPr>
                      <a:r>
                        <a:rPr lang="en-US" sz="2800" dirty="0">
                          <a:effectLst/>
                        </a:rPr>
                        <a:t>Waterford Hills Waterford, MI </a:t>
                      </a:r>
                      <a:endParaRPr lang="en-US" sz="2800" dirty="0">
                        <a:effectLst/>
                        <a:latin typeface="Times New Roman" panose="02020603050405020304" pitchFamily="18" charset="0"/>
                        <a:ea typeface="Times New Roman" panose="02020603050405020304" pitchFamily="18" charset="0"/>
                      </a:endParaRPr>
                    </a:p>
                  </a:txBody>
                  <a:tcPr marL="76200" marR="76200" marT="76200" marB="76200"/>
                </a:tc>
                <a:tc>
                  <a:txBody>
                    <a:bodyPr/>
                    <a:lstStyle/>
                    <a:p>
                      <a:pPr marL="0" marR="0">
                        <a:spcBef>
                          <a:spcPts val="0"/>
                        </a:spcBef>
                        <a:spcAft>
                          <a:spcPts val="0"/>
                        </a:spcAft>
                      </a:pPr>
                      <a:r>
                        <a:rPr lang="en-US" sz="2800" dirty="0">
                          <a:effectLst/>
                        </a:rPr>
                        <a:t>Alejandro Della Torre</a:t>
                      </a:r>
                      <a:endParaRPr lang="en-US" sz="2800" dirty="0">
                        <a:effectLst/>
                        <a:latin typeface="Times New Roman" panose="02020603050405020304" pitchFamily="18" charset="0"/>
                        <a:ea typeface="Times New Roman" panose="02020603050405020304" pitchFamily="18" charset="0"/>
                      </a:endParaRPr>
                    </a:p>
                  </a:txBody>
                  <a:tcPr marL="76200" marR="76200" marT="76200" marB="76200"/>
                </a:tc>
                <a:tc>
                  <a:txBody>
                    <a:bodyPr/>
                    <a:lstStyle/>
                    <a:p>
                      <a:pPr marL="0" marR="0">
                        <a:spcBef>
                          <a:spcPts val="0"/>
                        </a:spcBef>
                        <a:spcAft>
                          <a:spcPts val="0"/>
                        </a:spcAft>
                      </a:pPr>
                      <a:r>
                        <a:rPr lang="en-US" sz="1000" dirty="0">
                          <a:effectLst/>
                        </a:rPr>
                        <a:t> </a:t>
                      </a:r>
                      <a:endParaRPr lang="en-US"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152844046"/>
                  </a:ext>
                </a:extLst>
              </a:tr>
            </a:tbl>
          </a:graphicData>
        </a:graphic>
      </p:graphicFrame>
      <p:sp>
        <p:nvSpPr>
          <p:cNvPr id="4" name="Slide Number Placeholder 3">
            <a:extLst>
              <a:ext uri="{FF2B5EF4-FFF2-40B4-BE49-F238E27FC236}">
                <a16:creationId xmlns:a16="http://schemas.microsoft.com/office/drawing/2014/main" id="{14685123-4FA4-457D-9592-9A4C2D62FB9B}"/>
              </a:ext>
            </a:extLst>
          </p:cNvPr>
          <p:cNvSpPr>
            <a:spLocks noGrp="1"/>
          </p:cNvSpPr>
          <p:nvPr>
            <p:ph type="sldNum" sz="quarter" idx="12"/>
          </p:nvPr>
        </p:nvSpPr>
        <p:spPr/>
        <p:txBody>
          <a:bodyPr/>
          <a:lstStyle/>
          <a:p>
            <a:fld id="{3D36C668-D6E2-49A8-9CC6-A63E4EFBAC20}" type="slidenum">
              <a:rPr lang="en-US" smtClean="0"/>
              <a:t>4</a:t>
            </a:fld>
            <a:endParaRPr lang="en-US" dirty="0"/>
          </a:p>
        </p:txBody>
      </p:sp>
      <p:sp>
        <p:nvSpPr>
          <p:cNvPr id="6" name="Rectangle 1">
            <a:extLst>
              <a:ext uri="{FF2B5EF4-FFF2-40B4-BE49-F238E27FC236}">
                <a16:creationId xmlns:a16="http://schemas.microsoft.com/office/drawing/2014/main" id="{D88149C4-331C-4F05-BA5B-49BDE8FDACD4}"/>
              </a:ext>
            </a:extLst>
          </p:cNvPr>
          <p:cNvSpPr>
            <a:spLocks noChangeArrowheads="1"/>
          </p:cNvSpPr>
          <p:nvPr/>
        </p:nvSpPr>
        <p:spPr bwMode="auto">
          <a:xfrm>
            <a:off x="381000" y="287179"/>
            <a:ext cx="86549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28800" algn="l"/>
                <a:tab pos="2914650" algn="l"/>
              </a:tabLst>
              <a:defRPr>
                <a:solidFill>
                  <a:schemeClr val="tx1"/>
                </a:solidFill>
                <a:latin typeface="Arial" panose="020B0604020202020204" pitchFamily="34" charset="0"/>
              </a:defRPr>
            </a:lvl1pPr>
            <a:lvl2pPr eaLnBrk="0" fontAlgn="base" hangingPunct="0">
              <a:spcBef>
                <a:spcPct val="0"/>
              </a:spcBef>
              <a:spcAft>
                <a:spcPct val="0"/>
              </a:spcAft>
              <a:tabLst>
                <a:tab pos="1828800" algn="l"/>
                <a:tab pos="2914650" algn="l"/>
              </a:tabLst>
              <a:defRPr>
                <a:solidFill>
                  <a:schemeClr val="tx1"/>
                </a:solidFill>
                <a:latin typeface="Arial" panose="020B0604020202020204" pitchFamily="34" charset="0"/>
              </a:defRPr>
            </a:lvl2pPr>
            <a:lvl3pPr eaLnBrk="0" fontAlgn="base" hangingPunct="0">
              <a:spcBef>
                <a:spcPct val="0"/>
              </a:spcBef>
              <a:spcAft>
                <a:spcPct val="0"/>
              </a:spcAft>
              <a:tabLst>
                <a:tab pos="1828800" algn="l"/>
                <a:tab pos="2914650" algn="l"/>
              </a:tabLst>
              <a:defRPr>
                <a:solidFill>
                  <a:schemeClr val="tx1"/>
                </a:solidFill>
                <a:latin typeface="Arial" panose="020B0604020202020204" pitchFamily="34" charset="0"/>
              </a:defRPr>
            </a:lvl3pPr>
            <a:lvl4pPr eaLnBrk="0" fontAlgn="base" hangingPunct="0">
              <a:spcBef>
                <a:spcPct val="0"/>
              </a:spcBef>
              <a:spcAft>
                <a:spcPct val="0"/>
              </a:spcAft>
              <a:tabLst>
                <a:tab pos="1828800" algn="l"/>
                <a:tab pos="2914650" algn="l"/>
              </a:tabLst>
              <a:defRPr>
                <a:solidFill>
                  <a:schemeClr val="tx1"/>
                </a:solidFill>
                <a:latin typeface="Arial" panose="020B0604020202020204" pitchFamily="34" charset="0"/>
              </a:defRPr>
            </a:lvl4pPr>
            <a:lvl5pPr eaLnBrk="0" fontAlgn="base" hangingPunct="0">
              <a:spcBef>
                <a:spcPct val="0"/>
              </a:spcBef>
              <a:spcAft>
                <a:spcPct val="0"/>
              </a:spcAft>
              <a:tabLst>
                <a:tab pos="1828800" algn="l"/>
                <a:tab pos="2914650" algn="l"/>
              </a:tabLst>
              <a:defRPr>
                <a:solidFill>
                  <a:schemeClr val="tx1"/>
                </a:solidFill>
                <a:latin typeface="Arial" panose="020B0604020202020204" pitchFamily="34" charset="0"/>
              </a:defRPr>
            </a:lvl5pPr>
            <a:lvl6pPr eaLnBrk="0" fontAlgn="base" hangingPunct="0">
              <a:spcBef>
                <a:spcPct val="0"/>
              </a:spcBef>
              <a:spcAft>
                <a:spcPct val="0"/>
              </a:spcAft>
              <a:tabLst>
                <a:tab pos="1828800" algn="l"/>
                <a:tab pos="2914650" algn="l"/>
              </a:tabLst>
              <a:defRPr>
                <a:solidFill>
                  <a:schemeClr val="tx1"/>
                </a:solidFill>
                <a:latin typeface="Arial" panose="020B0604020202020204" pitchFamily="34" charset="0"/>
              </a:defRPr>
            </a:lvl6pPr>
            <a:lvl7pPr eaLnBrk="0" fontAlgn="base" hangingPunct="0">
              <a:spcBef>
                <a:spcPct val="0"/>
              </a:spcBef>
              <a:spcAft>
                <a:spcPct val="0"/>
              </a:spcAft>
              <a:tabLst>
                <a:tab pos="1828800" algn="l"/>
                <a:tab pos="2914650" algn="l"/>
              </a:tabLst>
              <a:defRPr>
                <a:solidFill>
                  <a:schemeClr val="tx1"/>
                </a:solidFill>
                <a:latin typeface="Arial" panose="020B0604020202020204" pitchFamily="34" charset="0"/>
              </a:defRPr>
            </a:lvl7pPr>
            <a:lvl8pPr eaLnBrk="0" fontAlgn="base" hangingPunct="0">
              <a:spcBef>
                <a:spcPct val="0"/>
              </a:spcBef>
              <a:spcAft>
                <a:spcPct val="0"/>
              </a:spcAft>
              <a:tabLst>
                <a:tab pos="1828800" algn="l"/>
                <a:tab pos="2914650" algn="l"/>
              </a:tabLst>
              <a:defRPr>
                <a:solidFill>
                  <a:schemeClr val="tx1"/>
                </a:solidFill>
                <a:latin typeface="Arial" panose="020B0604020202020204" pitchFamily="34" charset="0"/>
              </a:defRPr>
            </a:lvl8pPr>
            <a:lvl9pPr eaLnBrk="0" fontAlgn="base" hangingPunct="0">
              <a:spcBef>
                <a:spcPct val="0"/>
              </a:spcBef>
              <a:spcAft>
                <a:spcPct val="0"/>
              </a:spcAft>
              <a:tabLst>
                <a:tab pos="1828800" algn="l"/>
                <a:tab pos="29146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28800" algn="l"/>
                <a:tab pos="2914650" algn="l"/>
              </a:tabLst>
            </a:pPr>
            <a:r>
              <a:rPr kumimoji="0" lang="en-US" altLang="en-US" sz="3200" b="1" i="0" strike="noStrike" cap="none" normalizeH="0" baseline="0" dirty="0" bmk="OLE_LINK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 Detroit Region Events &amp; Chairpersons</a:t>
            </a:r>
            <a:endParaRPr kumimoji="0" lang="en-US" altLang="en-US" sz="3200" b="0" i="0"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28800" algn="l"/>
                <a:tab pos="2914650" algn="l"/>
              </a:tabLst>
            </a:pPr>
            <a:r>
              <a:rPr kumimoji="0" lang="en-US" altLang="en-US" sz="3200" b="1" i="0"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1828800" algn="l"/>
                <a:tab pos="2914650" algn="l"/>
              </a:tabLst>
            </a:pPr>
            <a:r>
              <a:rPr lang="en-US" altLang="en-US" sz="3200" b="1" dirty="0">
                <a:solidFill>
                  <a:srgbClr val="000000"/>
                </a:solidFill>
                <a:ea typeface="Times New Roman" panose="02020603050405020304" pitchFamily="18" charset="0"/>
                <a:cs typeface="Arial" panose="020B0604020202020204" pitchFamily="34" charset="0"/>
              </a:rPr>
              <a:t>	</a:t>
            </a:r>
            <a:r>
              <a:rPr kumimoji="0" lang="en-US" altLang="en-US" sz="3200" b="1" i="0"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RACE CHAIRS</a:t>
            </a:r>
            <a:endParaRPr kumimoji="0" lang="en-US" altLang="en-US" sz="3200" b="0" i="0" strike="noStrike" cap="none" normalizeH="0" baseline="0" dirty="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EAF7513F-2DB0-4142-B97C-917BB2ED1255}"/>
              </a:ext>
            </a:extLst>
          </p:cNvPr>
          <p:cNvGraphicFramePr>
            <a:graphicFrameLocks noGrp="1"/>
          </p:cNvGraphicFramePr>
          <p:nvPr>
            <p:extLst>
              <p:ext uri="{D42A27DB-BD31-4B8C-83A1-F6EECF244321}">
                <p14:modId xmlns:p14="http://schemas.microsoft.com/office/powerpoint/2010/main" val="2802965450"/>
              </p:ext>
            </p:extLst>
          </p:nvPr>
        </p:nvGraphicFramePr>
        <p:xfrm>
          <a:off x="790687" y="3505200"/>
          <a:ext cx="7362713" cy="883920"/>
        </p:xfrm>
        <a:graphic>
          <a:graphicData uri="http://schemas.openxmlformats.org/drawingml/2006/table">
            <a:tbl>
              <a:tblPr firstRow="1" firstCol="1" bandRow="1">
                <a:tableStyleId>{5C22544A-7EE6-4342-B048-85BDC9FD1C3A}</a:tableStyleId>
              </a:tblPr>
              <a:tblGrid>
                <a:gridCol w="1604260">
                  <a:extLst>
                    <a:ext uri="{9D8B030D-6E8A-4147-A177-3AD203B41FA5}">
                      <a16:colId xmlns:a16="http://schemas.microsoft.com/office/drawing/2014/main" val="1461706170"/>
                    </a:ext>
                  </a:extLst>
                </a:gridCol>
                <a:gridCol w="1604260">
                  <a:extLst>
                    <a:ext uri="{9D8B030D-6E8A-4147-A177-3AD203B41FA5}">
                      <a16:colId xmlns:a16="http://schemas.microsoft.com/office/drawing/2014/main" val="3069272250"/>
                    </a:ext>
                  </a:extLst>
                </a:gridCol>
                <a:gridCol w="2414694">
                  <a:extLst>
                    <a:ext uri="{9D8B030D-6E8A-4147-A177-3AD203B41FA5}">
                      <a16:colId xmlns:a16="http://schemas.microsoft.com/office/drawing/2014/main" val="915447771"/>
                    </a:ext>
                  </a:extLst>
                </a:gridCol>
                <a:gridCol w="1710961">
                  <a:extLst>
                    <a:ext uri="{9D8B030D-6E8A-4147-A177-3AD203B41FA5}">
                      <a16:colId xmlns:a16="http://schemas.microsoft.com/office/drawing/2014/main" val="2850002083"/>
                    </a:ext>
                  </a:extLst>
                </a:gridCol>
                <a:gridCol w="28538">
                  <a:extLst>
                    <a:ext uri="{9D8B030D-6E8A-4147-A177-3AD203B41FA5}">
                      <a16:colId xmlns:a16="http://schemas.microsoft.com/office/drawing/2014/main" val="3854288718"/>
                    </a:ext>
                  </a:extLst>
                </a:gridCol>
              </a:tblGrid>
              <a:tr h="866239">
                <a:tc>
                  <a:txBody>
                    <a:bodyPr/>
                    <a:lstStyle/>
                    <a:p>
                      <a:pPr marL="0" marR="0">
                        <a:spcBef>
                          <a:spcPts val="0"/>
                        </a:spcBef>
                        <a:spcAft>
                          <a:spcPts val="0"/>
                        </a:spcAft>
                      </a:pPr>
                      <a:r>
                        <a:rPr lang="en-US" sz="2400" dirty="0">
                          <a:effectLst/>
                        </a:rPr>
                        <a:t>June 27-28, 2020</a:t>
                      </a:r>
                      <a:endParaRPr lang="en-US" sz="2400" dirty="0">
                        <a:effectLst/>
                        <a:latin typeface="Times New Roman" panose="02020603050405020304" pitchFamily="18" charset="0"/>
                        <a:ea typeface="Times New Roman" panose="02020603050405020304" pitchFamily="18" charset="0"/>
                      </a:endParaRPr>
                    </a:p>
                  </a:txBody>
                  <a:tcPr marL="76200" marR="76200" marT="76200" marB="76200"/>
                </a:tc>
                <a:tc>
                  <a:txBody>
                    <a:bodyPr/>
                    <a:lstStyle/>
                    <a:p>
                      <a:pPr marL="0" marR="0">
                        <a:spcBef>
                          <a:spcPts val="0"/>
                        </a:spcBef>
                        <a:spcAft>
                          <a:spcPts val="0"/>
                        </a:spcAft>
                      </a:pPr>
                      <a:r>
                        <a:rPr lang="en-US" sz="2400" dirty="0">
                          <a:effectLst/>
                        </a:rPr>
                        <a:t>Regional </a:t>
                      </a:r>
                      <a:endParaRPr lang="en-US" sz="2400" dirty="0">
                        <a:effectLst/>
                        <a:latin typeface="Times New Roman" panose="02020603050405020304" pitchFamily="18" charset="0"/>
                        <a:ea typeface="Times New Roman" panose="02020603050405020304" pitchFamily="18" charset="0"/>
                      </a:endParaRPr>
                    </a:p>
                  </a:txBody>
                  <a:tcPr marL="76200" marR="76200" marT="76200" marB="76200"/>
                </a:tc>
                <a:tc>
                  <a:txBody>
                    <a:bodyPr/>
                    <a:lstStyle/>
                    <a:p>
                      <a:pPr marL="0" marR="0">
                        <a:spcBef>
                          <a:spcPts val="0"/>
                        </a:spcBef>
                        <a:spcAft>
                          <a:spcPts val="0"/>
                        </a:spcAft>
                      </a:pPr>
                      <a:r>
                        <a:rPr lang="en-US" sz="2400" dirty="0">
                          <a:effectLst/>
                        </a:rPr>
                        <a:t>Waterford Hills Waterford, MI</a:t>
                      </a:r>
                      <a:endParaRPr lang="en-US" sz="2400" dirty="0">
                        <a:effectLst/>
                        <a:latin typeface="Times New Roman" panose="02020603050405020304" pitchFamily="18" charset="0"/>
                        <a:ea typeface="Times New Roman" panose="02020603050405020304" pitchFamily="18" charset="0"/>
                      </a:endParaRPr>
                    </a:p>
                  </a:txBody>
                  <a:tcPr marL="76200" marR="76200" marT="76200" marB="76200"/>
                </a:tc>
                <a:tc>
                  <a:txBody>
                    <a:bodyPr/>
                    <a:lstStyle/>
                    <a:p>
                      <a:pPr marL="0" marR="0">
                        <a:spcBef>
                          <a:spcPts val="0"/>
                        </a:spcBef>
                        <a:spcAft>
                          <a:spcPts val="0"/>
                        </a:spcAft>
                      </a:pPr>
                      <a:r>
                        <a:rPr lang="en-US" sz="2400" dirty="0">
                          <a:effectLst/>
                        </a:rPr>
                        <a:t>Nick Aranda </a:t>
                      </a:r>
                      <a:endParaRPr lang="en-US" sz="2400" dirty="0">
                        <a:effectLst/>
                        <a:latin typeface="Times New Roman" panose="02020603050405020304" pitchFamily="18" charset="0"/>
                        <a:ea typeface="Times New Roman" panose="02020603050405020304" pitchFamily="18" charset="0"/>
                      </a:endParaRPr>
                    </a:p>
                  </a:txBody>
                  <a:tcPr marL="76200" marR="76200" marT="76200" marB="76200"/>
                </a:tc>
                <a:tc>
                  <a:txBody>
                    <a:bodyPr/>
                    <a:lstStyle/>
                    <a:p>
                      <a:pPr marL="0" marR="0">
                        <a:spcBef>
                          <a:spcPts val="0"/>
                        </a:spcBef>
                        <a:spcAft>
                          <a:spcPts val="0"/>
                        </a:spcAft>
                      </a:pPr>
                      <a:r>
                        <a:rPr lang="en-US" sz="1000" dirty="0">
                          <a:effectLst/>
                        </a:rPr>
                        <a:t> </a:t>
                      </a:r>
                      <a:endParaRPr lang="en-US" sz="12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862221123"/>
                  </a:ext>
                </a:extLst>
              </a:tr>
            </a:tbl>
          </a:graphicData>
        </a:graphic>
      </p:graphicFrame>
      <p:sp>
        <p:nvSpPr>
          <p:cNvPr id="11" name="TextBox 10">
            <a:extLst>
              <a:ext uri="{FF2B5EF4-FFF2-40B4-BE49-F238E27FC236}">
                <a16:creationId xmlns:a16="http://schemas.microsoft.com/office/drawing/2014/main" id="{AFC0F26B-F8B2-44D9-8D72-E26DDF18D30C}"/>
              </a:ext>
            </a:extLst>
          </p:cNvPr>
          <p:cNvSpPr txBox="1"/>
          <p:nvPr/>
        </p:nvSpPr>
        <p:spPr>
          <a:xfrm>
            <a:off x="1045060" y="4923694"/>
            <a:ext cx="7053879" cy="1123384"/>
          </a:xfrm>
          <a:prstGeom prst="rect">
            <a:avLst/>
          </a:prstGeom>
          <a:noFill/>
        </p:spPr>
        <p:txBody>
          <a:bodyPr wrap="square">
            <a:spAutoFit/>
          </a:bodyPr>
          <a:lstStyle/>
          <a:p>
            <a:pPr marL="914400" marR="0" indent="457200">
              <a:lnSpc>
                <a:spcPts val="1500"/>
              </a:lnSpc>
              <a:spcBef>
                <a:spcPts val="0"/>
              </a:spcBef>
              <a:spcAft>
                <a:spcPts val="0"/>
              </a:spcAft>
            </a:pPr>
            <a:r>
              <a:rPr lang="en-US" sz="2400" b="1" u="none" strike="noStrike" dirty="0">
                <a:solidFill>
                  <a:srgbClr val="000000"/>
                </a:solidFill>
                <a:effectLst/>
                <a:latin typeface="Arial" panose="020B0604020202020204" pitchFamily="34"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914400" marR="0" indent="457200">
              <a:lnSpc>
                <a:spcPts val="1500"/>
              </a:lnSpc>
              <a:spcBef>
                <a:spcPts val="0"/>
              </a:spcBef>
              <a:spcAft>
                <a:spcPts val="0"/>
              </a:spcAft>
            </a:pPr>
            <a:r>
              <a:rPr lang="en-US" sz="3200" b="1" dirty="0">
                <a:solidFill>
                  <a:srgbClr val="000000"/>
                </a:solidFill>
                <a:effectLst/>
                <a:latin typeface="Arial" panose="020B0604020202020204" pitchFamily="34" charset="0"/>
                <a:ea typeface="Times New Roman" panose="02020603050405020304" pitchFamily="18" charset="0"/>
              </a:rPr>
              <a:t>RALLYCROSS CHAIRS </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br>
              <a:rPr lang="en-US" sz="1800" dirty="0">
                <a:effectLst/>
                <a:latin typeface="Arial" panose="020B0604020202020204" pitchFamily="34" charset="0"/>
                <a:ea typeface="Times New Roman" panose="02020603050405020304" pitchFamily="18" charset="0"/>
              </a:rPr>
            </a:br>
            <a:r>
              <a:rPr lang="en-US" sz="2400" dirty="0">
                <a:effectLst/>
                <a:latin typeface="Arial" panose="020B0604020202020204" pitchFamily="34" charset="0"/>
                <a:ea typeface="Times New Roman" panose="02020603050405020304" pitchFamily="18" charset="0"/>
              </a:rPr>
              <a:t>Matt Wolfe  			Jennifer Glass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2201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47" y="751288"/>
            <a:ext cx="8229600" cy="685800"/>
          </a:xfrm>
        </p:spPr>
        <p:txBody>
          <a:bodyPr>
            <a:noAutofit/>
          </a:bodyPr>
          <a:lstStyle/>
          <a:p>
            <a:pPr algn="l"/>
            <a:r>
              <a:rPr lang="en-US" sz="3600" dirty="0"/>
              <a:t>Club Accomplishments 2020</a:t>
            </a:r>
          </a:p>
        </p:txBody>
      </p:sp>
      <p:sp>
        <p:nvSpPr>
          <p:cNvPr id="4" name="Slide Number Placeholder 3"/>
          <p:cNvSpPr>
            <a:spLocks noGrp="1"/>
          </p:cNvSpPr>
          <p:nvPr>
            <p:ph type="sldNum" sz="quarter" idx="12"/>
          </p:nvPr>
        </p:nvSpPr>
        <p:spPr/>
        <p:txBody>
          <a:bodyPr/>
          <a:lstStyle/>
          <a:p>
            <a:fld id="{3D36C668-D6E2-49A8-9CC6-A63E4EFBAC20}" type="slidenum">
              <a:rPr lang="en-US" smtClean="0"/>
              <a:t>40</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220" y="151224"/>
            <a:ext cx="96705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detroit-scca.org/e107/e107_files/downloads/detroit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8061" y="136525"/>
            <a:ext cx="9991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shirts101.com/mm5/graphics/00000005/SC1_0703_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524" t="21750" r="22075" b="21951"/>
          <a:stretch/>
        </p:blipFill>
        <p:spPr bwMode="auto">
          <a:xfrm>
            <a:off x="1007957" y="84105"/>
            <a:ext cx="674871" cy="6858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a:spLocks noGrp="1"/>
          </p:cNvSpPr>
          <p:nvPr/>
        </p:nvSpPr>
        <p:spPr>
          <a:xfrm>
            <a:off x="255547" y="1600200"/>
            <a:ext cx="85344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SCCA Mission Statement: To consistently provide fun, fair, and safe activities through diverse opportunities for the automotive and motorsports enthusiasts.</a:t>
            </a:r>
          </a:p>
          <a:p>
            <a:pPr lvl="0"/>
            <a:r>
              <a:rPr lang="en-US" sz="2600" dirty="0"/>
              <a:t>2020 was a highly successful year </a:t>
            </a:r>
          </a:p>
          <a:p>
            <a:pPr lvl="1"/>
            <a:r>
              <a:rPr lang="en-US" sz="2200" dirty="0"/>
              <a:t>&gt;30 Events</a:t>
            </a:r>
          </a:p>
          <a:p>
            <a:pPr lvl="1"/>
            <a:r>
              <a:rPr lang="en-US" sz="2200" dirty="0"/>
              <a:t>&gt;200  Entries </a:t>
            </a:r>
          </a:p>
          <a:p>
            <a:pPr marL="457200" lvl="1" indent="0">
              <a:buNone/>
            </a:pPr>
            <a:r>
              <a:rPr lang="en-US" dirty="0"/>
              <a:t>Notable events</a:t>
            </a:r>
          </a:p>
          <a:p>
            <a:pPr marL="977900" lvl="1" indent="-114300">
              <a:tabLst>
                <a:tab pos="914400" algn="l"/>
              </a:tabLst>
            </a:pPr>
            <a:r>
              <a:rPr lang="en-US" dirty="0"/>
              <a:t>  Held Drivers School and Flagging School </a:t>
            </a:r>
          </a:p>
          <a:p>
            <a:pPr lvl="2"/>
            <a:r>
              <a:rPr lang="en-US" sz="2400" dirty="0">
                <a:latin typeface="+mj-lt"/>
              </a:rPr>
              <a:t>Renewed Detroit Region SCCA Racing at Waterford Hills</a:t>
            </a:r>
          </a:p>
          <a:p>
            <a:pPr lvl="2"/>
            <a:r>
              <a:rPr lang="en-US" sz="2400" b="0" i="0" dirty="0">
                <a:solidFill>
                  <a:srgbClr val="333333"/>
                </a:solidFill>
                <a:effectLst/>
                <a:latin typeface="+mj-lt"/>
              </a:rPr>
              <a:t>USRRC United States Road Rally Challenge</a:t>
            </a:r>
            <a:endParaRPr lang="en-US" sz="2400" dirty="0">
              <a:latin typeface="+mj-lt"/>
            </a:endParaRPr>
          </a:p>
          <a:p>
            <a:pPr lvl="1"/>
            <a:endParaRPr lang="en-US" dirty="0"/>
          </a:p>
        </p:txBody>
      </p:sp>
    </p:spTree>
    <p:extLst>
      <p:ext uri="{BB962C8B-B14F-4D97-AF65-F5344CB8AC3E}">
        <p14:creationId xmlns:p14="http://schemas.microsoft.com/office/powerpoint/2010/main" val="1405237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47" y="904595"/>
            <a:ext cx="8229600" cy="685800"/>
          </a:xfrm>
        </p:spPr>
        <p:txBody>
          <a:bodyPr>
            <a:noAutofit/>
          </a:bodyPr>
          <a:lstStyle/>
          <a:p>
            <a:pPr algn="l"/>
            <a:r>
              <a:rPr lang="en-US" sz="4000" dirty="0"/>
              <a:t>Region Needs </a:t>
            </a:r>
          </a:p>
        </p:txBody>
      </p:sp>
      <p:sp>
        <p:nvSpPr>
          <p:cNvPr id="4" name="Slide Number Placeholder 3"/>
          <p:cNvSpPr>
            <a:spLocks noGrp="1"/>
          </p:cNvSpPr>
          <p:nvPr>
            <p:ph type="sldNum" sz="quarter" idx="12"/>
          </p:nvPr>
        </p:nvSpPr>
        <p:spPr/>
        <p:txBody>
          <a:bodyPr/>
          <a:lstStyle/>
          <a:p>
            <a:fld id="{3D36C668-D6E2-49A8-9CC6-A63E4EFBAC20}" type="slidenum">
              <a:rPr lang="en-US" smtClean="0"/>
              <a:t>41</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219" y="117409"/>
            <a:ext cx="96705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detroit-scca.org/e107/e107_files/downloads/detroi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227" y="136525"/>
            <a:ext cx="9991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shirts101.com/mm5/graphics/00000005/SC1_0703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24" t="21750" r="22075" b="21951"/>
          <a:stretch/>
        </p:blipFill>
        <p:spPr bwMode="auto">
          <a:xfrm>
            <a:off x="1154634" y="74546"/>
            <a:ext cx="674871" cy="6858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89F552F9-148B-4036-BF78-3C812D04E16E}"/>
              </a:ext>
            </a:extLst>
          </p:cNvPr>
          <p:cNvSpPr>
            <a:spLocks noGrp="1"/>
          </p:cNvSpPr>
          <p:nvPr>
            <p:ph idx="1"/>
          </p:nvPr>
        </p:nvSpPr>
        <p:spPr/>
        <p:txBody>
          <a:bodyPr/>
          <a:lstStyle/>
          <a:p>
            <a:pPr marL="0" indent="0">
              <a:buNone/>
            </a:pPr>
            <a:r>
              <a:rPr lang="en-US" b="0" i="0" dirty="0">
                <a:solidFill>
                  <a:srgbClr val="333333"/>
                </a:solidFill>
                <a:effectLst/>
                <a:latin typeface="Open Sans"/>
              </a:rPr>
              <a:t>We need help with event sites! </a:t>
            </a:r>
          </a:p>
          <a:p>
            <a:pPr marL="0" indent="0">
              <a:buNone/>
            </a:pPr>
            <a:r>
              <a:rPr lang="en-US" b="0" i="0" dirty="0">
                <a:solidFill>
                  <a:srgbClr val="333333"/>
                </a:solidFill>
                <a:effectLst/>
                <a:latin typeface="Open Sans"/>
              </a:rPr>
              <a:t>Contact Race, Rally, RallyCross and Solo  Directors</a:t>
            </a:r>
            <a:br>
              <a:rPr lang="en-US" dirty="0"/>
            </a:br>
            <a:endParaRPr lang="en-US" dirty="0"/>
          </a:p>
          <a:p>
            <a:pPr marL="0" indent="0">
              <a:buNone/>
            </a:pPr>
            <a:r>
              <a:rPr lang="en-US" b="0" i="0" dirty="0">
                <a:solidFill>
                  <a:srgbClr val="333333"/>
                </a:solidFill>
                <a:effectLst/>
                <a:latin typeface="Open Sans"/>
              </a:rPr>
              <a:t>We also need sites for </a:t>
            </a:r>
          </a:p>
          <a:p>
            <a:pPr marL="0" indent="0">
              <a:buNone/>
            </a:pPr>
            <a:r>
              <a:rPr lang="en-US" b="0" i="0" dirty="0">
                <a:solidFill>
                  <a:srgbClr val="333333"/>
                </a:solidFill>
                <a:effectLst/>
                <a:latin typeface="Open Sans"/>
              </a:rPr>
              <a:t>* display of trophies and </a:t>
            </a:r>
          </a:p>
          <a:p>
            <a:pPr marL="0" indent="0">
              <a:buNone/>
            </a:pPr>
            <a:r>
              <a:rPr lang="en-US" b="0" i="0" dirty="0">
                <a:solidFill>
                  <a:srgbClr val="333333"/>
                </a:solidFill>
                <a:effectLst/>
                <a:latin typeface="Open Sans"/>
              </a:rPr>
              <a:t>* storage of equipment and vehicles</a:t>
            </a:r>
          </a:p>
          <a:p>
            <a:pPr marL="0" indent="0">
              <a:buNone/>
            </a:pPr>
            <a:r>
              <a:rPr lang="en-US" b="0" i="0" dirty="0">
                <a:solidFill>
                  <a:srgbClr val="333333"/>
                </a:solidFill>
                <a:effectLst/>
                <a:latin typeface="Open Sans"/>
              </a:rPr>
              <a:t>Contact Keith Armitage</a:t>
            </a:r>
            <a:endParaRPr lang="en-US" dirty="0"/>
          </a:p>
        </p:txBody>
      </p:sp>
    </p:spTree>
    <p:extLst>
      <p:ext uri="{BB962C8B-B14F-4D97-AF65-F5344CB8AC3E}">
        <p14:creationId xmlns:p14="http://schemas.microsoft.com/office/powerpoint/2010/main" val="2745936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Autofit/>
          </a:bodyPr>
          <a:lstStyle/>
          <a:p>
            <a:pPr algn="l"/>
            <a:r>
              <a:rPr lang="en-US" sz="4000" dirty="0"/>
              <a:t>2021 Schedule: Race</a:t>
            </a:r>
          </a:p>
        </p:txBody>
      </p:sp>
      <p:sp>
        <p:nvSpPr>
          <p:cNvPr id="4" name="Slide Number Placeholder 3"/>
          <p:cNvSpPr>
            <a:spLocks noGrp="1"/>
          </p:cNvSpPr>
          <p:nvPr>
            <p:ph type="sldNum" sz="quarter" idx="12"/>
          </p:nvPr>
        </p:nvSpPr>
        <p:spPr/>
        <p:txBody>
          <a:bodyPr/>
          <a:lstStyle/>
          <a:p>
            <a:fld id="{3D36C668-D6E2-49A8-9CC6-A63E4EFBAC20}" type="slidenum">
              <a:rPr lang="en-US" smtClean="0"/>
              <a:t>42</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220" y="16023"/>
            <a:ext cx="96705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detroit-scca.org/e107/e107_files/downloads/detroi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061" y="16023"/>
            <a:ext cx="9991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shirts101.com/mm5/graphics/00000005/SC1_0703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24" t="21750" r="22075" b="21951"/>
          <a:stretch/>
        </p:blipFill>
        <p:spPr bwMode="auto">
          <a:xfrm>
            <a:off x="1292563" y="15809"/>
            <a:ext cx="674871" cy="685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65A4F02-FC8A-4E4E-95B8-B57E54DF0DF4}"/>
              </a:ext>
            </a:extLst>
          </p:cNvPr>
          <p:cNvSpPr txBox="1"/>
          <p:nvPr/>
        </p:nvSpPr>
        <p:spPr>
          <a:xfrm>
            <a:off x="533400" y="1509485"/>
            <a:ext cx="5257800" cy="1569660"/>
          </a:xfrm>
          <a:prstGeom prst="rect">
            <a:avLst/>
          </a:prstGeom>
          <a:noFill/>
        </p:spPr>
        <p:txBody>
          <a:bodyPr wrap="square">
            <a:spAutoFit/>
          </a:bodyPr>
          <a:lstStyle/>
          <a:p>
            <a:pPr marL="0" indent="0" fontAlgn="ctr">
              <a:spcBef>
                <a:spcPts val="0"/>
              </a:spcBef>
              <a:buNone/>
            </a:pPr>
            <a:r>
              <a:rPr lang="en-US" sz="3200" b="1" dirty="0">
                <a:solidFill>
                  <a:srgbClr val="000000"/>
                </a:solidFill>
                <a:latin typeface="Calibri" panose="020F0502020204030204" pitchFamily="34" charset="0"/>
              </a:rPr>
              <a:t>Road Racing Director</a:t>
            </a:r>
            <a:br>
              <a:rPr lang="en-US" sz="3200" dirty="0">
                <a:solidFill>
                  <a:srgbClr val="000000"/>
                </a:solidFill>
                <a:latin typeface="Calibri" panose="020F0502020204030204" pitchFamily="34" charset="0"/>
              </a:rPr>
            </a:br>
            <a:r>
              <a:rPr lang="en-US" sz="3200" dirty="0">
                <a:solidFill>
                  <a:srgbClr val="000000"/>
                </a:solidFill>
                <a:latin typeface="Calibri" panose="020F0502020204030204" pitchFamily="34" charset="0"/>
              </a:rPr>
              <a:t>Nicholas Aranda</a:t>
            </a:r>
            <a:br>
              <a:rPr lang="en-US" sz="3200" dirty="0">
                <a:solidFill>
                  <a:srgbClr val="000000"/>
                </a:solidFill>
                <a:latin typeface="Calibri" panose="020F0502020204030204" pitchFamily="34" charset="0"/>
              </a:rPr>
            </a:br>
            <a:r>
              <a:rPr lang="en-US" sz="3200" dirty="0">
                <a:solidFill>
                  <a:srgbClr val="000000"/>
                </a:solidFill>
                <a:latin typeface="Calibri" panose="020F0502020204030204" pitchFamily="34" charset="0"/>
                <a:hlinkClick r:id="rId5">
                  <a:extLst>
                    <a:ext uri="{A12FA001-AC4F-418D-AE19-62706E023703}">
                      <ahyp:hlinkClr xmlns:ahyp="http://schemas.microsoft.com/office/drawing/2018/hyperlinkcolor" val="tx"/>
                    </a:ext>
                  </a:extLst>
                </a:hlinkClick>
              </a:rPr>
              <a:t>Nick.k.aranda@outlook.com</a:t>
            </a:r>
            <a:endParaRPr lang="en-US" sz="3200" dirty="0">
              <a:latin typeface="Arial" panose="020B0604020202020204" pitchFamily="34" charset="0"/>
            </a:endParaRPr>
          </a:p>
        </p:txBody>
      </p:sp>
      <p:sp>
        <p:nvSpPr>
          <p:cNvPr id="8" name="Title 1">
            <a:extLst>
              <a:ext uri="{FF2B5EF4-FFF2-40B4-BE49-F238E27FC236}">
                <a16:creationId xmlns:a16="http://schemas.microsoft.com/office/drawing/2014/main" id="{12D50E89-6C61-43D4-AB08-1A0F249E4CD0}"/>
              </a:ext>
            </a:extLst>
          </p:cNvPr>
          <p:cNvSpPr txBox="1">
            <a:spLocks/>
          </p:cNvSpPr>
          <p:nvPr/>
        </p:nvSpPr>
        <p:spPr>
          <a:xfrm>
            <a:off x="-381000" y="3381309"/>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2021 Schedule: TSD Road Rally</a:t>
            </a:r>
          </a:p>
        </p:txBody>
      </p:sp>
      <p:sp>
        <p:nvSpPr>
          <p:cNvPr id="10" name="TextBox 9">
            <a:extLst>
              <a:ext uri="{FF2B5EF4-FFF2-40B4-BE49-F238E27FC236}">
                <a16:creationId xmlns:a16="http://schemas.microsoft.com/office/drawing/2014/main" id="{987D4FD3-8E19-42E5-AD9B-23B5CCA183EF}"/>
              </a:ext>
            </a:extLst>
          </p:cNvPr>
          <p:cNvSpPr txBox="1"/>
          <p:nvPr/>
        </p:nvSpPr>
        <p:spPr>
          <a:xfrm>
            <a:off x="546100" y="4293073"/>
            <a:ext cx="4762500" cy="1569660"/>
          </a:xfrm>
          <a:prstGeom prst="rect">
            <a:avLst/>
          </a:prstGeom>
          <a:noFill/>
        </p:spPr>
        <p:txBody>
          <a:bodyPr wrap="square">
            <a:spAutoFit/>
          </a:bodyPr>
          <a:lstStyle/>
          <a:p>
            <a:pPr marL="0" indent="0" fontAlgn="ctr">
              <a:spcBef>
                <a:spcPts val="0"/>
              </a:spcBef>
              <a:buNone/>
            </a:pPr>
            <a:r>
              <a:rPr lang="en-US" sz="3200" b="1" dirty="0">
                <a:solidFill>
                  <a:srgbClr val="000000"/>
                </a:solidFill>
                <a:latin typeface="Calibri" panose="020F0502020204030204" pitchFamily="34" charset="0"/>
              </a:rPr>
              <a:t>Road Rally Director</a:t>
            </a:r>
            <a:br>
              <a:rPr lang="en-US" sz="3200" dirty="0">
                <a:solidFill>
                  <a:srgbClr val="000000"/>
                </a:solidFill>
                <a:latin typeface="Calibri" panose="020F0502020204030204" pitchFamily="34" charset="0"/>
              </a:rPr>
            </a:br>
            <a:r>
              <a:rPr lang="en-US" sz="3200" dirty="0">
                <a:solidFill>
                  <a:srgbClr val="000000"/>
                </a:solidFill>
                <a:latin typeface="Calibri" panose="020F0502020204030204" pitchFamily="34" charset="0"/>
              </a:rPr>
              <a:t>Piotr Roszczenko</a:t>
            </a:r>
            <a:br>
              <a:rPr lang="en-US" sz="3200" dirty="0">
                <a:solidFill>
                  <a:srgbClr val="000000"/>
                </a:solidFill>
                <a:latin typeface="Calibri" panose="020F0502020204030204" pitchFamily="34" charset="0"/>
              </a:rPr>
            </a:br>
            <a:r>
              <a:rPr lang="en-US" sz="3200" dirty="0">
                <a:solidFill>
                  <a:srgbClr val="000000"/>
                </a:solidFill>
                <a:latin typeface="Calibri" panose="020F0502020204030204" pitchFamily="34" charset="0"/>
                <a:hlinkClick r:id="rId6">
                  <a:extLst>
                    <a:ext uri="{A12FA001-AC4F-418D-AE19-62706E023703}">
                      <ahyp:hlinkClr xmlns:ahyp="http://schemas.microsoft.com/office/drawing/2018/hyperlinkcolor" val="tx"/>
                    </a:ext>
                  </a:extLst>
                </a:hlinkClick>
              </a:rPr>
              <a:t>piotr.scca@gmail.com</a:t>
            </a:r>
            <a:endParaRPr lang="en-US" sz="3200" dirty="0">
              <a:latin typeface="Arial" panose="020B0604020202020204" pitchFamily="34" charset="0"/>
            </a:endParaRPr>
          </a:p>
        </p:txBody>
      </p:sp>
    </p:spTree>
    <p:extLst>
      <p:ext uri="{BB962C8B-B14F-4D97-AF65-F5344CB8AC3E}">
        <p14:creationId xmlns:p14="http://schemas.microsoft.com/office/powerpoint/2010/main" val="3353454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044112"/>
            <a:ext cx="8229600" cy="609600"/>
          </a:xfrm>
        </p:spPr>
        <p:txBody>
          <a:bodyPr>
            <a:noAutofit/>
          </a:bodyPr>
          <a:lstStyle/>
          <a:p>
            <a:pPr algn="l"/>
            <a:r>
              <a:rPr lang="en-US" sz="4000" dirty="0"/>
              <a:t>2021 Schedule: RallyCross</a:t>
            </a:r>
          </a:p>
        </p:txBody>
      </p:sp>
      <p:sp>
        <p:nvSpPr>
          <p:cNvPr id="4" name="Slide Number Placeholder 3"/>
          <p:cNvSpPr>
            <a:spLocks noGrp="1"/>
          </p:cNvSpPr>
          <p:nvPr>
            <p:ph type="sldNum" sz="quarter" idx="12"/>
          </p:nvPr>
        </p:nvSpPr>
        <p:spPr/>
        <p:txBody>
          <a:bodyPr/>
          <a:lstStyle/>
          <a:p>
            <a:fld id="{3D36C668-D6E2-49A8-9CC6-A63E4EFBAC20}" type="slidenum">
              <a:rPr lang="en-US" smtClean="0"/>
              <a:t>43</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4112" y="88324"/>
            <a:ext cx="96705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detroit-scca.org/e107/e107_files/downloads/detroi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514" y="126056"/>
            <a:ext cx="9991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shirts101.com/mm5/graphics/00000005/SC1_0703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24" t="21750" r="22075" b="21951"/>
          <a:stretch/>
        </p:blipFill>
        <p:spPr bwMode="auto">
          <a:xfrm>
            <a:off x="1082347" y="72194"/>
            <a:ext cx="674871"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3" descr="Image result for ralph thayer automoti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5" descr="Image result for ralph thayer automotiv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Content Placeholder 9">
            <a:extLst>
              <a:ext uri="{FF2B5EF4-FFF2-40B4-BE49-F238E27FC236}">
                <a16:creationId xmlns:a16="http://schemas.microsoft.com/office/drawing/2014/main" id="{1F1CCAB0-4EDC-48C4-BE27-B49024FC9253}"/>
              </a:ext>
            </a:extLst>
          </p:cNvPr>
          <p:cNvSpPr>
            <a:spLocks noGrp="1"/>
          </p:cNvSpPr>
          <p:nvPr>
            <p:ph idx="1"/>
          </p:nvPr>
        </p:nvSpPr>
        <p:spPr>
          <a:xfrm>
            <a:off x="467958" y="1885968"/>
            <a:ext cx="8229600" cy="4525963"/>
          </a:xfrm>
        </p:spPr>
        <p:txBody>
          <a:bodyPr/>
          <a:lstStyle/>
          <a:p>
            <a:pPr marL="0" indent="0">
              <a:buNone/>
            </a:pPr>
            <a:r>
              <a:rPr lang="en-US" b="1" dirty="0">
                <a:solidFill>
                  <a:srgbClr val="000000"/>
                </a:solidFill>
                <a:latin typeface="Calibri" panose="020F0502020204030204" pitchFamily="34" charset="0"/>
              </a:rPr>
              <a:t>Rallycross Director</a:t>
            </a:r>
            <a:br>
              <a:rPr lang="en-US" dirty="0">
                <a:solidFill>
                  <a:srgbClr val="000000"/>
                </a:solidFill>
                <a:latin typeface="Calibri" panose="020F0502020204030204" pitchFamily="34" charset="0"/>
              </a:rPr>
            </a:br>
            <a:r>
              <a:rPr lang="en-US" dirty="0">
                <a:solidFill>
                  <a:srgbClr val="000000"/>
                </a:solidFill>
                <a:latin typeface="Calibri" panose="020F0502020204030204" pitchFamily="34" charset="0"/>
              </a:rPr>
              <a:t>Matt Wolfe</a:t>
            </a:r>
            <a:br>
              <a:rPr lang="en-US" dirty="0">
                <a:solidFill>
                  <a:srgbClr val="000000"/>
                </a:solidFill>
                <a:latin typeface="Calibri" panose="020F0502020204030204" pitchFamily="34" charset="0"/>
              </a:rPr>
            </a:br>
            <a:r>
              <a:rPr lang="en-US" dirty="0">
                <a:solidFill>
                  <a:srgbClr val="000000"/>
                </a:solidFill>
                <a:latin typeface="Calibri" panose="020F0502020204030204" pitchFamily="34" charset="0"/>
                <a:hlinkClick r:id="rId5">
                  <a:extLst>
                    <a:ext uri="{A12FA001-AC4F-418D-AE19-62706E023703}">
                      <ahyp:hlinkClr xmlns:ahyp="http://schemas.microsoft.com/office/drawing/2018/hyperlinkcolor" val="tx"/>
                    </a:ext>
                  </a:extLst>
                </a:hlinkClick>
              </a:rPr>
              <a:t>lonewolfe171@gmail.com</a:t>
            </a:r>
            <a:endParaRPr lang="en-US" dirty="0">
              <a:solidFill>
                <a:srgbClr val="000000"/>
              </a:solidFill>
              <a:latin typeface="Calibri" panose="020F0502020204030204" pitchFamily="34" charset="0"/>
            </a:endParaRPr>
          </a:p>
          <a:p>
            <a:endParaRPr lang="en-US" dirty="0"/>
          </a:p>
        </p:txBody>
      </p:sp>
      <p:sp>
        <p:nvSpPr>
          <p:cNvPr id="13" name="TextBox 12">
            <a:extLst>
              <a:ext uri="{FF2B5EF4-FFF2-40B4-BE49-F238E27FC236}">
                <a16:creationId xmlns:a16="http://schemas.microsoft.com/office/drawing/2014/main" id="{42A396FA-380F-4A9F-A73E-45352B466AAE}"/>
              </a:ext>
            </a:extLst>
          </p:cNvPr>
          <p:cNvSpPr txBox="1"/>
          <p:nvPr/>
        </p:nvSpPr>
        <p:spPr>
          <a:xfrm>
            <a:off x="447675" y="3762094"/>
            <a:ext cx="7410779" cy="707886"/>
          </a:xfrm>
          <a:prstGeom prst="rect">
            <a:avLst/>
          </a:prstGeom>
          <a:noFill/>
        </p:spPr>
        <p:txBody>
          <a:bodyPr wrap="square">
            <a:spAutoFit/>
          </a:bodyPr>
          <a:lstStyle/>
          <a:p>
            <a:r>
              <a:rPr lang="en-US" sz="4000" dirty="0"/>
              <a:t>2021 Schedule: Solo (AutoCross)</a:t>
            </a:r>
          </a:p>
        </p:txBody>
      </p:sp>
      <p:sp>
        <p:nvSpPr>
          <p:cNvPr id="14" name="TextBox 13">
            <a:extLst>
              <a:ext uri="{FF2B5EF4-FFF2-40B4-BE49-F238E27FC236}">
                <a16:creationId xmlns:a16="http://schemas.microsoft.com/office/drawing/2014/main" id="{87BF52AB-479B-418E-9926-82037DC86FA2}"/>
              </a:ext>
            </a:extLst>
          </p:cNvPr>
          <p:cNvSpPr txBox="1"/>
          <p:nvPr/>
        </p:nvSpPr>
        <p:spPr>
          <a:xfrm>
            <a:off x="467958" y="4559857"/>
            <a:ext cx="6172200" cy="1569660"/>
          </a:xfrm>
          <a:prstGeom prst="rect">
            <a:avLst/>
          </a:prstGeom>
          <a:noFill/>
        </p:spPr>
        <p:txBody>
          <a:bodyPr wrap="square">
            <a:spAutoFit/>
          </a:bodyPr>
          <a:lstStyle/>
          <a:p>
            <a:pPr marL="0" indent="0" fontAlgn="ctr">
              <a:spcBef>
                <a:spcPts val="0"/>
              </a:spcBef>
              <a:buNone/>
            </a:pPr>
            <a:r>
              <a:rPr lang="en-US" sz="3200" b="1" dirty="0">
                <a:solidFill>
                  <a:srgbClr val="000000"/>
                </a:solidFill>
                <a:latin typeface="Calibri" panose="020F0502020204030204" pitchFamily="34" charset="0"/>
              </a:rPr>
              <a:t>Autocross Director</a:t>
            </a:r>
            <a:br>
              <a:rPr lang="en-US" sz="3200" dirty="0">
                <a:solidFill>
                  <a:srgbClr val="000000"/>
                </a:solidFill>
                <a:latin typeface="Calibri" panose="020F0502020204030204" pitchFamily="34" charset="0"/>
              </a:rPr>
            </a:br>
            <a:r>
              <a:rPr lang="en-US" sz="3200" dirty="0">
                <a:solidFill>
                  <a:srgbClr val="000000"/>
                </a:solidFill>
                <a:latin typeface="Calibri" panose="020F0502020204030204" pitchFamily="34" charset="0"/>
              </a:rPr>
              <a:t>John Li</a:t>
            </a:r>
            <a:br>
              <a:rPr lang="en-US" sz="3200" dirty="0">
                <a:solidFill>
                  <a:srgbClr val="000000"/>
                </a:solidFill>
                <a:latin typeface="Calibri" panose="020F0502020204030204" pitchFamily="34" charset="0"/>
              </a:rPr>
            </a:br>
            <a:r>
              <a:rPr lang="en-US" sz="3200" dirty="0"/>
              <a:t>jli@jleez.net</a:t>
            </a:r>
            <a:endParaRPr lang="en-US" sz="3200" dirty="0">
              <a:latin typeface="Arial" panose="020B0604020202020204" pitchFamily="34" charset="0"/>
            </a:endParaRPr>
          </a:p>
        </p:txBody>
      </p:sp>
    </p:spTree>
    <p:extLst>
      <p:ext uri="{BB962C8B-B14F-4D97-AF65-F5344CB8AC3E}">
        <p14:creationId xmlns:p14="http://schemas.microsoft.com/office/powerpoint/2010/main" val="4013075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7258-0BEE-4D4C-859D-4CF64FC10CFC}"/>
              </a:ext>
            </a:extLst>
          </p:cNvPr>
          <p:cNvSpPr>
            <a:spLocks noGrp="1"/>
          </p:cNvSpPr>
          <p:nvPr>
            <p:ph type="title"/>
          </p:nvPr>
        </p:nvSpPr>
        <p:spPr>
          <a:xfrm>
            <a:off x="2590800" y="486041"/>
            <a:ext cx="4800600" cy="1143000"/>
          </a:xfrm>
        </p:spPr>
        <p:txBody>
          <a:bodyPr>
            <a:normAutofit fontScale="90000"/>
          </a:bodyPr>
          <a:lstStyle/>
          <a:p>
            <a:r>
              <a:rPr lang="en-US" dirty="0"/>
              <a:t>June 11- June 13 </a:t>
            </a:r>
            <a:br>
              <a:rPr lang="en-US" dirty="0"/>
            </a:br>
            <a:r>
              <a:rPr lang="en-US" dirty="0"/>
              <a:t>2021 </a:t>
            </a:r>
            <a:br>
              <a:rPr lang="en-US" dirty="0"/>
            </a:br>
            <a:r>
              <a:rPr lang="en-US" dirty="0"/>
              <a:t>Detroit Grand Prix</a:t>
            </a:r>
          </a:p>
        </p:txBody>
      </p:sp>
      <p:sp>
        <p:nvSpPr>
          <p:cNvPr id="3" name="Content Placeholder 2">
            <a:extLst>
              <a:ext uri="{FF2B5EF4-FFF2-40B4-BE49-F238E27FC236}">
                <a16:creationId xmlns:a16="http://schemas.microsoft.com/office/drawing/2014/main" id="{8B469DDB-B4D8-48B6-8C7C-2F005573B346}"/>
              </a:ext>
            </a:extLst>
          </p:cNvPr>
          <p:cNvSpPr>
            <a:spLocks noGrp="1"/>
          </p:cNvSpPr>
          <p:nvPr>
            <p:ph idx="1"/>
          </p:nvPr>
        </p:nvSpPr>
        <p:spPr>
          <a:xfrm>
            <a:off x="431800" y="2357437"/>
            <a:ext cx="8483600" cy="4525963"/>
          </a:xfrm>
        </p:spPr>
        <p:txBody>
          <a:bodyPr>
            <a:normAutofit/>
          </a:bodyPr>
          <a:lstStyle/>
          <a:p>
            <a:r>
              <a:rPr lang="en-US" dirty="0"/>
              <a:t>The 2021 Chevrolet Detroit Grand Prix presented by Lear will be held on </a:t>
            </a:r>
          </a:p>
          <a:p>
            <a:pPr marL="0" indent="0">
              <a:buNone/>
            </a:pPr>
            <a:r>
              <a:rPr lang="en-US" b="1" dirty="0"/>
              <a:t>	June  11 – June 13, 2021</a:t>
            </a:r>
          </a:p>
          <a:p>
            <a:r>
              <a:rPr lang="en-US" dirty="0"/>
              <a:t>Registration for SCCA workers is open by invitation</a:t>
            </a:r>
          </a:p>
          <a:p>
            <a:r>
              <a:rPr lang="en-US" sz="3200" dirty="0"/>
              <a:t>For more information, visit www.DetroitGP.com and follow our social media pages on Facebook, Twitter and Instagram.</a:t>
            </a:r>
            <a:r>
              <a:rPr lang="en-US" dirty="0"/>
              <a:t>  </a:t>
            </a:r>
          </a:p>
        </p:txBody>
      </p:sp>
      <p:sp>
        <p:nvSpPr>
          <p:cNvPr id="4" name="Slide Number Placeholder 3">
            <a:extLst>
              <a:ext uri="{FF2B5EF4-FFF2-40B4-BE49-F238E27FC236}">
                <a16:creationId xmlns:a16="http://schemas.microsoft.com/office/drawing/2014/main" id="{C04C8074-6F3E-45A5-BB21-66119771080C}"/>
              </a:ext>
            </a:extLst>
          </p:cNvPr>
          <p:cNvSpPr>
            <a:spLocks noGrp="1"/>
          </p:cNvSpPr>
          <p:nvPr>
            <p:ph type="sldNum" sz="quarter" idx="12"/>
          </p:nvPr>
        </p:nvSpPr>
        <p:spPr/>
        <p:txBody>
          <a:bodyPr/>
          <a:lstStyle/>
          <a:p>
            <a:fld id="{3D36C668-D6E2-49A8-9CC6-A63E4EFBAC20}" type="slidenum">
              <a:rPr lang="en-US" smtClean="0"/>
              <a:t>44</a:t>
            </a:fld>
            <a:endParaRPr lang="en-US" dirty="0"/>
          </a:p>
        </p:txBody>
      </p:sp>
      <p:pic>
        <p:nvPicPr>
          <p:cNvPr id="6" name="Picture 5">
            <a:extLst>
              <a:ext uri="{FF2B5EF4-FFF2-40B4-BE49-F238E27FC236}">
                <a16:creationId xmlns:a16="http://schemas.microsoft.com/office/drawing/2014/main" id="{68BB7DD2-8539-4D66-8F2E-157AA0022DE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flipV="1">
            <a:off x="7391400" y="773480"/>
            <a:ext cx="1217084" cy="912813"/>
          </a:xfrm>
          <a:prstGeom prst="rect">
            <a:avLst/>
          </a:prstGeom>
        </p:spPr>
      </p:pic>
      <p:sp>
        <p:nvSpPr>
          <p:cNvPr id="8" name="TextBox 7">
            <a:extLst>
              <a:ext uri="{FF2B5EF4-FFF2-40B4-BE49-F238E27FC236}">
                <a16:creationId xmlns:a16="http://schemas.microsoft.com/office/drawing/2014/main" id="{3159E4EF-08BB-4148-8239-09146E252787}"/>
              </a:ext>
            </a:extLst>
          </p:cNvPr>
          <p:cNvSpPr txBox="1"/>
          <p:nvPr/>
        </p:nvSpPr>
        <p:spPr>
          <a:xfrm>
            <a:off x="-3670300" y="-3038132"/>
            <a:ext cx="571500" cy="244131"/>
          </a:xfrm>
          <a:prstGeom prst="rect">
            <a:avLst/>
          </a:prstGeom>
          <a:noFill/>
        </p:spPr>
        <p:txBody>
          <a:bodyPr wrap="square" rtlCol="0">
            <a:spAutoFit/>
          </a:bodyPr>
          <a:lstStyle/>
          <a:p>
            <a:endParaRPr lang="en-US" dirty="0"/>
          </a:p>
        </p:txBody>
      </p:sp>
      <p:pic>
        <p:nvPicPr>
          <p:cNvPr id="1028" name="Picture 4" descr="Grand Prix Cancelled for 2020">
            <a:extLst>
              <a:ext uri="{FF2B5EF4-FFF2-40B4-BE49-F238E27FC236}">
                <a16:creationId xmlns:a16="http://schemas.microsoft.com/office/drawing/2014/main" id="{60EFBC57-4C16-4A4B-9923-649C3E3DD7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77800"/>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30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36C668-D6E2-49A8-9CC6-A63E4EFBAC20}" type="slidenum">
              <a:rPr lang="en-US" smtClean="0"/>
              <a:t>45</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7421" y="106638"/>
            <a:ext cx="96705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detroit-scca.org/e107/e107_files/downloads/detroi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397" y="155276"/>
            <a:ext cx="9991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shirts101.com/mm5/graphics/00000005/SC1_0703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24" t="21750" r="22075" b="21951"/>
          <a:stretch/>
        </p:blipFill>
        <p:spPr bwMode="auto">
          <a:xfrm>
            <a:off x="1269629" y="84138"/>
            <a:ext cx="674871"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3" descr="Image result for ralph thayer automoti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5" descr="Image result for ralph thayer automotiv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Content Placeholder 9">
            <a:extLst>
              <a:ext uri="{FF2B5EF4-FFF2-40B4-BE49-F238E27FC236}">
                <a16:creationId xmlns:a16="http://schemas.microsoft.com/office/drawing/2014/main" id="{2EB64674-33E5-4221-AE2F-963461F02217}"/>
              </a:ext>
            </a:extLst>
          </p:cNvPr>
          <p:cNvSpPr>
            <a:spLocks noGrp="1"/>
          </p:cNvSpPr>
          <p:nvPr>
            <p:ph idx="1"/>
          </p:nvPr>
        </p:nvSpPr>
        <p:spPr>
          <a:xfrm>
            <a:off x="366148" y="841076"/>
            <a:ext cx="8229600" cy="4525963"/>
          </a:xfrm>
        </p:spPr>
        <p:txBody>
          <a:bodyPr/>
          <a:lstStyle/>
          <a:p>
            <a:pPr marL="0" indent="0" algn="ctr">
              <a:buNone/>
            </a:pPr>
            <a:r>
              <a:rPr lang="en-US" sz="3200" b="1" dirty="0"/>
              <a:t>Chairman</a:t>
            </a:r>
            <a:br>
              <a:rPr lang="en-US" sz="3200" dirty="0"/>
            </a:br>
            <a:r>
              <a:rPr lang="en-US" sz="3200" dirty="0"/>
              <a:t>Jerry Shiloff</a:t>
            </a:r>
            <a:br>
              <a:rPr lang="en-US" sz="3200" dirty="0"/>
            </a:br>
            <a:r>
              <a:rPr lang="en-US" sz="3200" dirty="0">
                <a:hlinkClick r:id="rId5"/>
              </a:rPr>
              <a:t>jshiloff@comcast.net</a:t>
            </a:r>
            <a:endParaRPr lang="en-US" sz="3200" dirty="0"/>
          </a:p>
          <a:p>
            <a:endParaRPr lang="en-US" dirty="0"/>
          </a:p>
        </p:txBody>
      </p:sp>
      <p:sp>
        <p:nvSpPr>
          <p:cNvPr id="13" name="TextBox 12">
            <a:extLst>
              <a:ext uri="{FF2B5EF4-FFF2-40B4-BE49-F238E27FC236}">
                <a16:creationId xmlns:a16="http://schemas.microsoft.com/office/drawing/2014/main" id="{09E230DA-BE66-47AF-A59E-16B5C5F41885}"/>
              </a:ext>
            </a:extLst>
          </p:cNvPr>
          <p:cNvSpPr txBox="1"/>
          <p:nvPr/>
        </p:nvSpPr>
        <p:spPr>
          <a:xfrm>
            <a:off x="512810" y="2574964"/>
            <a:ext cx="8118379" cy="3477875"/>
          </a:xfrm>
          <a:prstGeom prst="rect">
            <a:avLst/>
          </a:prstGeom>
          <a:noFill/>
        </p:spPr>
        <p:txBody>
          <a:bodyPr wrap="square">
            <a:spAutoFit/>
          </a:bodyPr>
          <a:lstStyle/>
          <a:p>
            <a:r>
              <a:rPr lang="en-US" sz="2800" b="1" dirty="0"/>
              <a:t>ABOUT THE CHEVROLET DETROIT GRAND PRIX</a:t>
            </a:r>
          </a:p>
          <a:p>
            <a:r>
              <a:rPr lang="en-US" sz="2400" dirty="0"/>
              <a:t>Presented by Lear</a:t>
            </a:r>
          </a:p>
          <a:p>
            <a:r>
              <a:rPr lang="en-US" sz="2400" dirty="0"/>
              <a:t>The Detroit Grand Prix is a 501(c)3 organization and a subsidiary of the Downtown Detroit Partnership. Scheduled for June 11-13, 2021 at Belle Isle Park, the event will include the Chevy Dual in Detroit featuring the cars of the NTT INDYCAR SERIES, the Chevrolet Sports Car Classic with the exotic sports cars of the IMSA WeatherTech SportsCar Championship and the rising stars of the Indy Lights Presented by Cooper Tires Series. </a:t>
            </a:r>
          </a:p>
        </p:txBody>
      </p:sp>
    </p:spTree>
    <p:extLst>
      <p:ext uri="{BB962C8B-B14F-4D97-AF65-F5344CB8AC3E}">
        <p14:creationId xmlns:p14="http://schemas.microsoft.com/office/powerpoint/2010/main" val="304754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ormula sae michigan volunte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95" y="4175301"/>
            <a:ext cx="4003345" cy="24384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rebeccasnyderphotography.com/photos/2013FormulaSAE/content/images/large/IMG_87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341634"/>
            <a:ext cx="3082366" cy="2239224"/>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2" descr="http://michiganturnmarshals.org/images/Logos/SAE/formula_r_blu_spo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4797" y="178387"/>
            <a:ext cx="2552078" cy="9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1"/>
          <p:cNvSpPr txBox="1">
            <a:spLocks noChangeArrowheads="1"/>
          </p:cNvSpPr>
          <p:nvPr/>
        </p:nvSpPr>
        <p:spPr bwMode="auto">
          <a:xfrm>
            <a:off x="152400" y="6361113"/>
            <a:ext cx="312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7000"/>
              </a:lnSpc>
              <a:buClr>
                <a:srgbClr val="000000"/>
              </a:buClr>
              <a:buSzPct val="100000"/>
              <a:buFont typeface="Times New Roman" pitchFamily="18" charset="0"/>
              <a:buNone/>
            </a:pPr>
            <a:r>
              <a:rPr lang="en-US" altLang="en-US" dirty="0"/>
              <a:t>2</a:t>
            </a:r>
          </a:p>
        </p:txBody>
      </p:sp>
      <p:pic>
        <p:nvPicPr>
          <p:cNvPr id="14" name="Picture 2" descr="http://michiganturnmarshals.org/images/SCCA_DET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513140" cy="8826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ichiganturnmarshals.org/images/mtmlogo.jpg">
            <a:hlinkClick r:id="rId7" tooltip="Michigan Turn Marshals"/>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46693"/>
            <a:ext cx="1348517" cy="12504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fbcdn-sphotos-e-a.akamaihd.net/hphotos-ak-xaf1/v/t1.0-9/10300104_10152171859258507_3572729716020185143_n.jpg?oh=b42eb0fd09f1320adb5ce3c3b07f96d9&amp;oe=55B23A61&amp;__gda__=1434541269_417515fd3ca5eb90891a26f561a1b4e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4400" y="4175301"/>
            <a:ext cx="3791780" cy="24962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rebeccasnyderphotography.com/photos/2013FormulaSAE/content/images/large/IMG_945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495" y="1297136"/>
            <a:ext cx="3492332" cy="232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80DBD60-7D16-4B38-AB6C-1280FC14ED58}"/>
              </a:ext>
            </a:extLst>
          </p:cNvPr>
          <p:cNvSpPr txBox="1"/>
          <p:nvPr/>
        </p:nvSpPr>
        <p:spPr>
          <a:xfrm>
            <a:off x="3717414" y="565727"/>
            <a:ext cx="4191000" cy="830997"/>
          </a:xfrm>
          <a:prstGeom prst="rect">
            <a:avLst/>
          </a:prstGeom>
          <a:noFill/>
        </p:spPr>
        <p:txBody>
          <a:bodyPr wrap="square" rtlCol="0">
            <a:spAutoFit/>
          </a:bodyPr>
          <a:lstStyle/>
          <a:p>
            <a:r>
              <a:rPr lang="en-US" sz="2400" b="1" dirty="0"/>
              <a:t>July 7-10, 2021   at Michigan International Speedway</a:t>
            </a:r>
          </a:p>
        </p:txBody>
      </p:sp>
      <p:sp>
        <p:nvSpPr>
          <p:cNvPr id="3" name="Rectangle 2">
            <a:extLst>
              <a:ext uri="{FF2B5EF4-FFF2-40B4-BE49-F238E27FC236}">
                <a16:creationId xmlns:a16="http://schemas.microsoft.com/office/drawing/2014/main" id="{056DFB91-0C4C-462A-AFC3-9B8EDBB39DD8}"/>
              </a:ext>
            </a:extLst>
          </p:cNvPr>
          <p:cNvSpPr/>
          <p:nvPr/>
        </p:nvSpPr>
        <p:spPr>
          <a:xfrm>
            <a:off x="1211779" y="3429000"/>
            <a:ext cx="686848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Volunteers are NEEDED</a:t>
            </a:r>
          </a:p>
        </p:txBody>
      </p:sp>
    </p:spTree>
    <p:extLst>
      <p:ext uri="{BB962C8B-B14F-4D97-AF65-F5344CB8AC3E}">
        <p14:creationId xmlns:p14="http://schemas.microsoft.com/office/powerpoint/2010/main" val="2523358895"/>
      </p:ext>
    </p:extLst>
  </p:cSld>
  <p:clrMapOvr>
    <a:masterClrMapping/>
  </p:clrMapOvr>
  <p:transition>
    <p:fade thruBlk="1"/>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Street Survival</a:t>
            </a:r>
          </a:p>
        </p:txBody>
      </p:sp>
      <p:sp>
        <p:nvSpPr>
          <p:cNvPr id="3" name="Content Placeholder 2"/>
          <p:cNvSpPr>
            <a:spLocks noGrp="1"/>
          </p:cNvSpPr>
          <p:nvPr>
            <p:ph idx="1"/>
          </p:nvPr>
        </p:nvSpPr>
        <p:spPr>
          <a:xfrm>
            <a:off x="533400" y="990600"/>
            <a:ext cx="8229600" cy="4525963"/>
          </a:xfrm>
        </p:spPr>
        <p:txBody>
          <a:bodyPr>
            <a:normAutofit/>
          </a:bodyPr>
          <a:lstStyle/>
          <a:p>
            <a:r>
              <a:rPr lang="en-US" sz="3600" dirty="0"/>
              <a:t>Eric Penn 	</a:t>
            </a:r>
            <a:r>
              <a:rPr lang="en-US" sz="2000" dirty="0"/>
              <a:t>	</a:t>
            </a:r>
          </a:p>
          <a:p>
            <a:r>
              <a:rPr lang="en-US" dirty="0"/>
              <a:t>Keith Armitage</a:t>
            </a:r>
          </a:p>
        </p:txBody>
      </p:sp>
      <p:sp>
        <p:nvSpPr>
          <p:cNvPr id="4" name="Slide Number Placeholder 3"/>
          <p:cNvSpPr>
            <a:spLocks noGrp="1"/>
          </p:cNvSpPr>
          <p:nvPr>
            <p:ph type="sldNum" sz="quarter" idx="12"/>
          </p:nvPr>
        </p:nvSpPr>
        <p:spPr/>
        <p:txBody>
          <a:bodyPr/>
          <a:lstStyle/>
          <a:p>
            <a:fld id="{3D36C668-D6E2-49A8-9CC6-A63E4EFBAC20}" type="slidenum">
              <a:rPr lang="en-US" smtClean="0"/>
              <a:t>47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233612"/>
            <a:ext cx="3556000" cy="2667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600" y="3567112"/>
            <a:ext cx="3962400" cy="2971800"/>
          </a:xfrm>
          <a:prstGeom prst="rect">
            <a:avLst/>
          </a:prstGeom>
        </p:spPr>
      </p:pic>
      <p:pic>
        <p:nvPicPr>
          <p:cNvPr id="8" name="Picture 7">
            <a:extLst>
              <a:ext uri="{FF2B5EF4-FFF2-40B4-BE49-F238E27FC236}">
                <a16:creationId xmlns:a16="http://schemas.microsoft.com/office/drawing/2014/main" id="{708C495F-3F3C-406D-B199-E2EF5B68377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35700" y="999477"/>
            <a:ext cx="774700" cy="581025"/>
          </a:xfrm>
          <a:prstGeom prst="rect">
            <a:avLst/>
          </a:prstGeom>
        </p:spPr>
      </p:pic>
      <p:sp>
        <p:nvSpPr>
          <p:cNvPr id="7" name="TextBox 6">
            <a:extLst>
              <a:ext uri="{FF2B5EF4-FFF2-40B4-BE49-F238E27FC236}">
                <a16:creationId xmlns:a16="http://schemas.microsoft.com/office/drawing/2014/main" id="{C126F5BE-3482-4F9B-BBA6-6715253DCC08}"/>
              </a:ext>
            </a:extLst>
          </p:cNvPr>
          <p:cNvSpPr txBox="1"/>
          <p:nvPr/>
        </p:nvSpPr>
        <p:spPr>
          <a:xfrm>
            <a:off x="5092700" y="2727325"/>
            <a:ext cx="3124200" cy="461665"/>
          </a:xfrm>
          <a:prstGeom prst="rect">
            <a:avLst/>
          </a:prstGeom>
          <a:noFill/>
        </p:spPr>
        <p:txBody>
          <a:bodyPr wrap="square" rtlCol="0">
            <a:spAutoFit/>
          </a:bodyPr>
          <a:lstStyle/>
          <a:p>
            <a:r>
              <a:rPr lang="en-US" sz="2400" dirty="0"/>
              <a:t>Date to be announced</a:t>
            </a:r>
          </a:p>
        </p:txBody>
      </p:sp>
    </p:spTree>
    <p:extLst>
      <p:ext uri="{BB962C8B-B14F-4D97-AF65-F5344CB8AC3E}">
        <p14:creationId xmlns:p14="http://schemas.microsoft.com/office/powerpoint/2010/main" val="3141183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Autofit/>
          </a:bodyPr>
          <a:lstStyle/>
          <a:p>
            <a:pPr algn="l"/>
            <a:r>
              <a:rPr lang="en-US" sz="4000" dirty="0"/>
              <a:t>Membership Review:</a:t>
            </a:r>
          </a:p>
        </p:txBody>
      </p:sp>
      <p:sp>
        <p:nvSpPr>
          <p:cNvPr id="4" name="Slide Number Placeholder 3"/>
          <p:cNvSpPr>
            <a:spLocks noGrp="1"/>
          </p:cNvSpPr>
          <p:nvPr>
            <p:ph type="sldNum" sz="quarter" idx="12"/>
          </p:nvPr>
        </p:nvSpPr>
        <p:spPr/>
        <p:txBody>
          <a:bodyPr/>
          <a:lstStyle/>
          <a:p>
            <a:fld id="{3D36C668-D6E2-49A8-9CC6-A63E4EFBAC20}" type="slidenum">
              <a:rPr lang="en-US" smtClean="0"/>
              <a:pPr/>
              <a:t>48</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220" y="16023"/>
            <a:ext cx="96705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detroit-scca.org/e107/e107_files/downloads/detroit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8061" y="16023"/>
            <a:ext cx="9991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shirts101.com/mm5/graphics/00000005/SC1_0703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24" t="21750" r="22075" b="21951"/>
          <a:stretch/>
        </p:blipFill>
        <p:spPr bwMode="auto">
          <a:xfrm>
            <a:off x="1292563" y="15809"/>
            <a:ext cx="674871" cy="6858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Stewart victory rc 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8"/>
          <p:cNvSpPr>
            <a:spLocks noGrp="1"/>
          </p:cNvSpPr>
          <p:nvPr>
            <p:ph idx="1"/>
          </p:nvPr>
        </p:nvSpPr>
        <p:spPr>
          <a:xfrm>
            <a:off x="370295" y="2819400"/>
            <a:ext cx="8229600" cy="4525963"/>
          </a:xfrm>
        </p:spPr>
        <p:txBody>
          <a:bodyPr>
            <a:normAutofit/>
          </a:bodyPr>
          <a:lstStyle/>
          <a:p>
            <a:r>
              <a:rPr lang="en-US" dirty="0"/>
              <a:t>Membership as of 12/31/2020 – 1,313</a:t>
            </a:r>
          </a:p>
          <a:p>
            <a:pPr lvl="1"/>
            <a:r>
              <a:rPr lang="en-US" sz="2400" dirty="0"/>
              <a:t>New members in 2020 - 308</a:t>
            </a:r>
          </a:p>
          <a:p>
            <a:r>
              <a:rPr lang="en-US" dirty="0"/>
              <a:t>You can update your membership information online at </a:t>
            </a:r>
            <a:r>
              <a:rPr lang="en-US" dirty="0">
                <a:solidFill>
                  <a:srgbClr val="002060"/>
                </a:solidFill>
                <a:hlinkClick r:id="rId5"/>
              </a:rPr>
              <a:t>www.scca.</a:t>
            </a:r>
            <a:r>
              <a:rPr lang="en-US" u="sng" dirty="0">
                <a:solidFill>
                  <a:srgbClr val="002060"/>
                </a:solidFill>
              </a:rPr>
              <a:t>com</a:t>
            </a:r>
          </a:p>
          <a:p>
            <a:pPr lvl="1"/>
            <a:r>
              <a:rPr lang="en-US" sz="2400" dirty="0"/>
              <a:t>Click on “SCCA Members” to access the Member Account Portal Log In </a:t>
            </a:r>
          </a:p>
          <a:p>
            <a:pPr lvl="1"/>
            <a:r>
              <a:rPr lang="en-US" sz="2400" dirty="0"/>
              <a:t>Enter your membership number and password</a:t>
            </a:r>
          </a:p>
        </p:txBody>
      </p:sp>
      <p:sp>
        <p:nvSpPr>
          <p:cNvPr id="11" name="TextBox 10">
            <a:extLst>
              <a:ext uri="{FF2B5EF4-FFF2-40B4-BE49-F238E27FC236}">
                <a16:creationId xmlns:a16="http://schemas.microsoft.com/office/drawing/2014/main" id="{B6F79F9E-04C5-44DF-B0DA-38E823865430}"/>
              </a:ext>
            </a:extLst>
          </p:cNvPr>
          <p:cNvSpPr txBox="1"/>
          <p:nvPr/>
        </p:nvSpPr>
        <p:spPr>
          <a:xfrm>
            <a:off x="544105" y="1324274"/>
            <a:ext cx="5791200" cy="1323439"/>
          </a:xfrm>
          <a:prstGeom prst="rect">
            <a:avLst/>
          </a:prstGeom>
          <a:noFill/>
        </p:spPr>
        <p:txBody>
          <a:bodyPr wrap="square" rtlCol="0">
            <a:spAutoFit/>
          </a:bodyPr>
          <a:lstStyle/>
          <a:p>
            <a:pPr marL="0" indent="0" fontAlgn="ctr">
              <a:buNone/>
            </a:pPr>
            <a:r>
              <a:rPr lang="en-US" sz="2000" b="1" dirty="0"/>
              <a:t>Chief of Membership</a:t>
            </a:r>
            <a:br>
              <a:rPr lang="en-US" sz="2000" dirty="0"/>
            </a:br>
            <a:r>
              <a:rPr lang="en-US" sz="2000" dirty="0"/>
              <a:t>Steve Balanecki</a:t>
            </a:r>
            <a:br>
              <a:rPr lang="en-US" sz="2000" dirty="0"/>
            </a:br>
            <a:r>
              <a:rPr lang="en-US" sz="2000" dirty="0"/>
              <a:t>248-770-9469</a:t>
            </a:r>
            <a:br>
              <a:rPr lang="en-US" sz="2000" dirty="0"/>
            </a:br>
            <a:r>
              <a:rPr lang="en-US" sz="2000" dirty="0">
                <a:hlinkClick r:id="rId5"/>
              </a:rPr>
              <a:t>membership@drscca.org</a:t>
            </a:r>
            <a:endParaRPr lang="en-US" sz="2000" dirty="0"/>
          </a:p>
        </p:txBody>
      </p:sp>
    </p:spTree>
    <p:extLst>
      <p:ext uri="{BB962C8B-B14F-4D97-AF65-F5344CB8AC3E}">
        <p14:creationId xmlns:p14="http://schemas.microsoft.com/office/powerpoint/2010/main" val="4075987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02F4-1990-9F41-9515-9D35BF7A7CBD}"/>
              </a:ext>
            </a:extLst>
          </p:cNvPr>
          <p:cNvSpPr>
            <a:spLocks noGrp="1"/>
          </p:cNvSpPr>
          <p:nvPr>
            <p:ph type="title"/>
          </p:nvPr>
        </p:nvSpPr>
        <p:spPr>
          <a:xfrm>
            <a:off x="-381000" y="1083469"/>
            <a:ext cx="8229600" cy="1143000"/>
          </a:xfrm>
        </p:spPr>
        <p:txBody>
          <a:bodyPr/>
          <a:lstStyle/>
          <a:p>
            <a:r>
              <a:rPr lang="en-US" dirty="0"/>
              <a:t>2020 Financial Summary</a:t>
            </a:r>
          </a:p>
        </p:txBody>
      </p:sp>
      <p:pic>
        <p:nvPicPr>
          <p:cNvPr id="6" name="Picture 5" descr="http://www.shirts101.com/mm5/graphics/00000005/SC1_0703_1.jpg">
            <a:extLst>
              <a:ext uri="{FF2B5EF4-FFF2-40B4-BE49-F238E27FC236}">
                <a16:creationId xmlns:a16="http://schemas.microsoft.com/office/drawing/2014/main" id="{0FEFC4A0-75FB-475D-8D10-67346C31B3F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524" t="21750" r="22075" b="21951"/>
          <a:stretch/>
        </p:blipFill>
        <p:spPr bwMode="auto">
          <a:xfrm>
            <a:off x="1143000" y="367904"/>
            <a:ext cx="674871"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E04E6AB-1644-4606-B44E-3BA7DC8510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4945" y="324729"/>
            <a:ext cx="96705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http://detroit-scca.org/e107/e107_files/downloads/detroit_logo.png">
            <a:extLst>
              <a:ext uri="{FF2B5EF4-FFF2-40B4-BE49-F238E27FC236}">
                <a16:creationId xmlns:a16="http://schemas.microsoft.com/office/drawing/2014/main" id="{2B8814A4-D659-4ABE-822B-0790CA0162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267" y="397669"/>
            <a:ext cx="999139" cy="685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CA66B2B-42AA-46B7-8623-9009A7AA474C}"/>
              </a:ext>
            </a:extLst>
          </p:cNvPr>
          <p:cNvSpPr txBox="1"/>
          <p:nvPr/>
        </p:nvSpPr>
        <p:spPr>
          <a:xfrm>
            <a:off x="1066800" y="2362200"/>
            <a:ext cx="6615606" cy="3108543"/>
          </a:xfrm>
          <a:prstGeom prst="rect">
            <a:avLst/>
          </a:prstGeom>
          <a:noFill/>
        </p:spPr>
        <p:txBody>
          <a:bodyPr wrap="square" rtlCol="0">
            <a:spAutoFit/>
          </a:bodyPr>
          <a:lstStyle/>
          <a:p>
            <a:r>
              <a:rPr lang="en-US" sz="2800" dirty="0"/>
              <a:t>Presented by Greg Valade, Treasurer</a:t>
            </a:r>
          </a:p>
          <a:p>
            <a:r>
              <a:rPr lang="en-US" sz="2800" dirty="0"/>
              <a:t>2020 Treasurer:  Dr. Jennifer Glass</a:t>
            </a:r>
          </a:p>
          <a:p>
            <a:endParaRPr lang="en-US" sz="2800" dirty="0"/>
          </a:p>
          <a:p>
            <a:endParaRPr lang="en-US" sz="2800" dirty="0"/>
          </a:p>
          <a:p>
            <a:r>
              <a:rPr lang="en-US" sz="2800" dirty="0"/>
              <a:t>Financial information and the financial summary for 2020 will be posted on DRSCCA.org</a:t>
            </a:r>
          </a:p>
        </p:txBody>
      </p:sp>
    </p:spTree>
    <p:extLst>
      <p:ext uri="{BB962C8B-B14F-4D97-AF65-F5344CB8AC3E}">
        <p14:creationId xmlns:p14="http://schemas.microsoft.com/office/powerpoint/2010/main" val="62919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9ABA-2E12-453E-9F26-9FAC0B5919BF}"/>
              </a:ext>
            </a:extLst>
          </p:cNvPr>
          <p:cNvSpPr>
            <a:spLocks noGrp="1"/>
          </p:cNvSpPr>
          <p:nvPr>
            <p:ph type="title"/>
          </p:nvPr>
        </p:nvSpPr>
        <p:spPr>
          <a:xfrm>
            <a:off x="152400" y="457200"/>
            <a:ext cx="8686800" cy="1143000"/>
          </a:xfrm>
        </p:spPr>
        <p:txBody>
          <a:bodyPr>
            <a:normAutofit fontScale="90000"/>
          </a:bodyPr>
          <a:lstStyle/>
          <a:p>
            <a:r>
              <a:rPr kumimoji="0" lang="en-US" altLang="en-US" sz="3600" b="1" i="0" strike="noStrike" cap="none" normalizeH="0" baseline="0" dirty="0" bmk="OLE_LINK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 Detroit Region Events &amp; Chairpersons</a:t>
            </a:r>
            <a:br>
              <a:rPr kumimoji="0" lang="en-US" altLang="en-US" sz="4400" b="0" i="0" strike="noStrike" cap="none" normalizeH="0" baseline="0" dirty="0">
                <a:ln>
                  <a:noFill/>
                </a:ln>
                <a:solidFill>
                  <a:schemeClr val="tx1"/>
                </a:solidFill>
                <a:effectLst/>
              </a:rPr>
            </a:br>
            <a:endParaRPr lang="en-US" dirty="0"/>
          </a:p>
        </p:txBody>
      </p:sp>
      <p:sp>
        <p:nvSpPr>
          <p:cNvPr id="3" name="Content Placeholder 2">
            <a:extLst>
              <a:ext uri="{FF2B5EF4-FFF2-40B4-BE49-F238E27FC236}">
                <a16:creationId xmlns:a16="http://schemas.microsoft.com/office/drawing/2014/main" id="{953AB419-CD16-4BB0-8FCD-D526EFA61458}"/>
              </a:ext>
            </a:extLst>
          </p:cNvPr>
          <p:cNvSpPr>
            <a:spLocks noGrp="1"/>
          </p:cNvSpPr>
          <p:nvPr>
            <p:ph idx="1"/>
          </p:nvPr>
        </p:nvSpPr>
        <p:spPr>
          <a:xfrm>
            <a:off x="304800" y="1143000"/>
            <a:ext cx="8220635" cy="4686300"/>
          </a:xfrm>
        </p:spPr>
        <p:txBody>
          <a:bodyPr>
            <a:noAutofit/>
          </a:bodyPr>
          <a:lstStyle/>
          <a:p>
            <a:pPr marL="0" marR="0" indent="0">
              <a:lnSpc>
                <a:spcPct val="150000"/>
              </a:lnSpc>
              <a:spcBef>
                <a:spcPts val="0"/>
              </a:spcBef>
              <a:spcAft>
                <a:spcPts val="0"/>
              </a:spcAft>
              <a:buNone/>
            </a:pPr>
            <a:r>
              <a:rPr lang="en-US" sz="2800" b="1" u="sng" dirty="0">
                <a:solidFill>
                  <a:srgbClr val="000000"/>
                </a:solidFill>
                <a:effectLst/>
                <a:latin typeface="Times New Roman" panose="02020603050405020304" pitchFamily="18" charset="0"/>
                <a:ea typeface="Times New Roman" panose="02020603050405020304" pitchFamily="18" charset="0"/>
              </a:rPr>
              <a:t>SOLO CHAIRS</a:t>
            </a:r>
            <a:endParaRPr lang="en-US" sz="2800"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400" dirty="0">
                <a:solidFill>
                  <a:srgbClr val="222222"/>
                </a:solidFill>
                <a:effectLst/>
                <a:latin typeface="Times New Roman" panose="02020603050405020304" pitchFamily="18" charset="0"/>
                <a:ea typeface="Times New Roman" panose="02020603050405020304" pitchFamily="18" charset="0"/>
              </a:rPr>
              <a:t>June 26-28                  Test and Tune                  Marissa Solnik</a:t>
            </a:r>
            <a:endParaRPr lang="en-US" sz="2400"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400" dirty="0">
                <a:solidFill>
                  <a:srgbClr val="222222"/>
                </a:solidFill>
                <a:effectLst/>
                <a:latin typeface="Times New Roman" panose="02020603050405020304" pitchFamily="18" charset="0"/>
                <a:ea typeface="Times New Roman" panose="02020603050405020304" pitchFamily="18" charset="0"/>
              </a:rPr>
              <a:t>July 5                           Summer Heat Solo          Greg Valade</a:t>
            </a:r>
            <a:endParaRPr lang="en-US" sz="2400"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400" dirty="0">
                <a:solidFill>
                  <a:srgbClr val="222222"/>
                </a:solidFill>
                <a:effectLst/>
                <a:latin typeface="Times New Roman" panose="02020603050405020304" pitchFamily="18" charset="0"/>
                <a:ea typeface="Times New Roman" panose="02020603050405020304" pitchFamily="18" charset="0"/>
              </a:rPr>
              <a:t>July 31-August 2         Oscoda Test Tune Drive  Marcus Meredith</a:t>
            </a:r>
            <a:endParaRPr lang="en-US" sz="2400"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400" dirty="0">
                <a:solidFill>
                  <a:srgbClr val="222222"/>
                </a:solidFill>
                <a:effectLst/>
                <a:latin typeface="Times New Roman" panose="02020603050405020304" pitchFamily="18" charset="0"/>
                <a:ea typeface="Times New Roman" panose="02020603050405020304" pitchFamily="18" charset="0"/>
              </a:rPr>
              <a:t>August 9                      Dog Daze                         Greg Valade</a:t>
            </a:r>
            <a:endParaRPr lang="en-US" sz="2400"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400" dirty="0">
                <a:solidFill>
                  <a:srgbClr val="222222"/>
                </a:solidFill>
                <a:effectLst/>
                <a:latin typeface="Times New Roman" panose="02020603050405020304" pitchFamily="18" charset="0"/>
                <a:ea typeface="Times New Roman" panose="02020603050405020304" pitchFamily="18" charset="0"/>
              </a:rPr>
              <a:t>August 22-23               Before Nationals              Ray Jason</a:t>
            </a:r>
            <a:endParaRPr lang="en-US" sz="2400"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400" dirty="0">
                <a:solidFill>
                  <a:srgbClr val="222222"/>
                </a:solidFill>
                <a:effectLst/>
                <a:latin typeface="Times New Roman" panose="02020603050405020304" pitchFamily="18" charset="0"/>
                <a:ea typeface="Times New Roman" panose="02020603050405020304" pitchFamily="18" charset="0"/>
              </a:rPr>
              <a:t>September 20              Fall into Autumn              Keith Armitage </a:t>
            </a:r>
            <a:endParaRPr lang="en-US" sz="2400"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400" dirty="0">
                <a:solidFill>
                  <a:srgbClr val="222222"/>
                </a:solidFill>
                <a:effectLst/>
                <a:latin typeface="Times New Roman" panose="02020603050405020304" pitchFamily="18" charset="0"/>
                <a:ea typeface="Times New Roman" panose="02020603050405020304" pitchFamily="18" charset="0"/>
              </a:rPr>
              <a:t>October 4                    Autumn Colors Solo        Karl Riggs</a:t>
            </a:r>
            <a:endParaRPr lang="en-US" sz="2400"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400" dirty="0">
                <a:solidFill>
                  <a:srgbClr val="222222"/>
                </a:solidFill>
                <a:effectLst/>
                <a:latin typeface="Times New Roman" panose="02020603050405020304" pitchFamily="18" charset="0"/>
                <a:ea typeface="Times New Roman" panose="02020603050405020304" pitchFamily="18" charset="0"/>
              </a:rPr>
              <a:t>October 18                   Season Ender                   John Li</a:t>
            </a:r>
            <a:endParaRPr lang="en-US" sz="2400"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400" b="1" u="none" strike="noStrike"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endParaRPr lang="en-US" sz="2400" dirty="0"/>
          </a:p>
        </p:txBody>
      </p:sp>
      <p:sp>
        <p:nvSpPr>
          <p:cNvPr id="4" name="Slide Number Placeholder 3">
            <a:extLst>
              <a:ext uri="{FF2B5EF4-FFF2-40B4-BE49-F238E27FC236}">
                <a16:creationId xmlns:a16="http://schemas.microsoft.com/office/drawing/2014/main" id="{4A7F8A65-763D-4E0C-AF35-A021E91C8D95}"/>
              </a:ext>
            </a:extLst>
          </p:cNvPr>
          <p:cNvSpPr>
            <a:spLocks noGrp="1"/>
          </p:cNvSpPr>
          <p:nvPr>
            <p:ph type="sldNum" sz="quarter" idx="12"/>
          </p:nvPr>
        </p:nvSpPr>
        <p:spPr/>
        <p:txBody>
          <a:bodyPr/>
          <a:lstStyle/>
          <a:p>
            <a:fld id="{3D36C668-D6E2-49A8-9CC6-A63E4EFBAC20}" type="slidenum">
              <a:rPr lang="en-US" smtClean="0"/>
              <a:t>5</a:t>
            </a:fld>
            <a:endParaRPr lang="en-US" dirty="0"/>
          </a:p>
        </p:txBody>
      </p:sp>
    </p:spTree>
    <p:extLst>
      <p:ext uri="{BB962C8B-B14F-4D97-AF65-F5344CB8AC3E}">
        <p14:creationId xmlns:p14="http://schemas.microsoft.com/office/powerpoint/2010/main" val="3083648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02F4-1990-9F41-9515-9D35BF7A7CBD}"/>
              </a:ext>
            </a:extLst>
          </p:cNvPr>
          <p:cNvSpPr>
            <a:spLocks noGrp="1"/>
          </p:cNvSpPr>
          <p:nvPr>
            <p:ph type="title"/>
          </p:nvPr>
        </p:nvSpPr>
        <p:spPr>
          <a:xfrm>
            <a:off x="857250" y="1669852"/>
            <a:ext cx="6172200" cy="857250"/>
          </a:xfrm>
        </p:spPr>
        <p:txBody>
          <a:bodyPr/>
          <a:lstStyle/>
          <a:p>
            <a:r>
              <a:rPr lang="en-US" dirty="0"/>
              <a:t>2020 Financial Summary</a:t>
            </a:r>
          </a:p>
        </p:txBody>
      </p:sp>
      <p:graphicFrame>
        <p:nvGraphicFramePr>
          <p:cNvPr id="4" name="Content Placeholder 3">
            <a:extLst>
              <a:ext uri="{FF2B5EF4-FFF2-40B4-BE49-F238E27FC236}">
                <a16:creationId xmlns:a16="http://schemas.microsoft.com/office/drawing/2014/main" id="{501B782F-A3E9-EB42-BAD0-A34F5702455A}"/>
              </a:ext>
            </a:extLst>
          </p:cNvPr>
          <p:cNvGraphicFramePr>
            <a:graphicFrameLocks noGrp="1"/>
          </p:cNvGraphicFramePr>
          <p:nvPr>
            <p:ph idx="1"/>
          </p:nvPr>
        </p:nvGraphicFramePr>
        <p:xfrm>
          <a:off x="1600200" y="2527102"/>
          <a:ext cx="5929314" cy="2882802"/>
        </p:xfrm>
        <a:graphic>
          <a:graphicData uri="http://schemas.openxmlformats.org/drawingml/2006/table">
            <a:tbl>
              <a:tblPr firstRow="1" bandRow="1">
                <a:tableStyleId>{5C22544A-7EE6-4342-B048-85BDC9FD1C3A}</a:tableStyleId>
              </a:tblPr>
              <a:tblGrid>
                <a:gridCol w="1976438">
                  <a:extLst>
                    <a:ext uri="{9D8B030D-6E8A-4147-A177-3AD203B41FA5}">
                      <a16:colId xmlns:a16="http://schemas.microsoft.com/office/drawing/2014/main" val="3297681576"/>
                    </a:ext>
                  </a:extLst>
                </a:gridCol>
                <a:gridCol w="1976438">
                  <a:extLst>
                    <a:ext uri="{9D8B030D-6E8A-4147-A177-3AD203B41FA5}">
                      <a16:colId xmlns:a16="http://schemas.microsoft.com/office/drawing/2014/main" val="2486419467"/>
                    </a:ext>
                  </a:extLst>
                </a:gridCol>
                <a:gridCol w="1976438">
                  <a:extLst>
                    <a:ext uri="{9D8B030D-6E8A-4147-A177-3AD203B41FA5}">
                      <a16:colId xmlns:a16="http://schemas.microsoft.com/office/drawing/2014/main" val="914298039"/>
                    </a:ext>
                  </a:extLst>
                </a:gridCol>
              </a:tblGrid>
              <a:tr h="221754">
                <a:tc>
                  <a:txBody>
                    <a:bodyPr/>
                    <a:lstStyle/>
                    <a:p>
                      <a:endParaRPr lang="en-US" sz="1100" dirty="0"/>
                    </a:p>
                  </a:txBody>
                  <a:tcPr marL="51435" marR="51435" marT="25718" marB="25718"/>
                </a:tc>
                <a:tc>
                  <a:txBody>
                    <a:bodyPr/>
                    <a:lstStyle/>
                    <a:p>
                      <a:r>
                        <a:rPr lang="en-US" sz="1100" dirty="0"/>
                        <a:t>December 2019</a:t>
                      </a:r>
                    </a:p>
                  </a:txBody>
                  <a:tcPr marL="51435" marR="51435" marT="25718" marB="25718"/>
                </a:tc>
                <a:tc>
                  <a:txBody>
                    <a:bodyPr/>
                    <a:lstStyle/>
                    <a:p>
                      <a:r>
                        <a:rPr lang="en-US" sz="1100" dirty="0"/>
                        <a:t>December 2020</a:t>
                      </a:r>
                    </a:p>
                  </a:txBody>
                  <a:tcPr marL="51435" marR="51435" marT="25718" marB="25718"/>
                </a:tc>
                <a:extLst>
                  <a:ext uri="{0D108BD9-81ED-4DB2-BD59-A6C34878D82A}">
                    <a16:rowId xmlns:a16="http://schemas.microsoft.com/office/drawing/2014/main" val="1526570353"/>
                  </a:ext>
                </a:extLst>
              </a:tr>
              <a:tr h="221754">
                <a:tc>
                  <a:txBody>
                    <a:bodyPr/>
                    <a:lstStyle/>
                    <a:p>
                      <a:r>
                        <a:rPr lang="en-US" sz="1100" dirty="0"/>
                        <a:t>ASSETS</a:t>
                      </a:r>
                    </a:p>
                  </a:txBody>
                  <a:tcPr marL="51435" marR="51435" marT="25718" marB="25718"/>
                </a:tc>
                <a:tc>
                  <a:txBody>
                    <a:bodyPr/>
                    <a:lstStyle/>
                    <a:p>
                      <a:endParaRPr lang="en-US" sz="1100" dirty="0"/>
                    </a:p>
                  </a:txBody>
                  <a:tcPr marL="51435" marR="51435" marT="25718" marB="25718"/>
                </a:tc>
                <a:tc>
                  <a:txBody>
                    <a:bodyPr/>
                    <a:lstStyle/>
                    <a:p>
                      <a:endParaRPr lang="en-US" sz="1100" dirty="0"/>
                    </a:p>
                  </a:txBody>
                  <a:tcPr marL="51435" marR="51435" marT="25718" marB="25718"/>
                </a:tc>
                <a:extLst>
                  <a:ext uri="{0D108BD9-81ED-4DB2-BD59-A6C34878D82A}">
                    <a16:rowId xmlns:a16="http://schemas.microsoft.com/office/drawing/2014/main" val="34519016"/>
                  </a:ext>
                </a:extLst>
              </a:tr>
              <a:tr h="221754">
                <a:tc>
                  <a:txBody>
                    <a:bodyPr/>
                    <a:lstStyle/>
                    <a:p>
                      <a:r>
                        <a:rPr lang="en-US" sz="1100" dirty="0"/>
                        <a:t>   Bank Accounts</a:t>
                      </a:r>
                    </a:p>
                  </a:txBody>
                  <a:tcPr marL="51435" marR="51435" marT="25718" marB="25718"/>
                </a:tc>
                <a:tc>
                  <a:txBody>
                    <a:bodyPr/>
                    <a:lstStyle/>
                    <a:p>
                      <a:r>
                        <a:rPr lang="en-US" sz="1100" dirty="0"/>
                        <a:t>$177,982</a:t>
                      </a:r>
                    </a:p>
                  </a:txBody>
                  <a:tcPr marL="51435" marR="51435" marT="25718" marB="25718"/>
                </a:tc>
                <a:tc>
                  <a:txBody>
                    <a:bodyPr/>
                    <a:lstStyle/>
                    <a:p>
                      <a:r>
                        <a:rPr lang="en-US" sz="1100" dirty="0"/>
                        <a:t>$172,134</a:t>
                      </a:r>
                    </a:p>
                  </a:txBody>
                  <a:tcPr marL="51435" marR="51435" marT="25718" marB="25718"/>
                </a:tc>
                <a:extLst>
                  <a:ext uri="{0D108BD9-81ED-4DB2-BD59-A6C34878D82A}">
                    <a16:rowId xmlns:a16="http://schemas.microsoft.com/office/drawing/2014/main" val="1052696962"/>
                  </a:ext>
                </a:extLst>
              </a:tr>
              <a:tr h="221754">
                <a:tc>
                  <a:txBody>
                    <a:bodyPr/>
                    <a:lstStyle/>
                    <a:p>
                      <a:r>
                        <a:rPr lang="en-US" sz="1100" dirty="0"/>
                        <a:t>   Prepaid Expenses</a:t>
                      </a:r>
                    </a:p>
                  </a:txBody>
                  <a:tcPr marL="51435" marR="51435" marT="25718" marB="25718"/>
                </a:tc>
                <a:tc>
                  <a:txBody>
                    <a:bodyPr/>
                    <a:lstStyle/>
                    <a:p>
                      <a:r>
                        <a:rPr lang="en-US" sz="1100" dirty="0"/>
                        <a:t>$2,730</a:t>
                      </a:r>
                    </a:p>
                  </a:txBody>
                  <a:tcPr marL="51435" marR="51435" marT="25718" marB="25718"/>
                </a:tc>
                <a:tc>
                  <a:txBody>
                    <a:bodyPr/>
                    <a:lstStyle/>
                    <a:p>
                      <a:r>
                        <a:rPr lang="en-US" sz="1100" dirty="0"/>
                        <a:t>$3,030</a:t>
                      </a:r>
                    </a:p>
                  </a:txBody>
                  <a:tcPr marL="51435" marR="51435" marT="25718" marB="25718"/>
                </a:tc>
                <a:extLst>
                  <a:ext uri="{0D108BD9-81ED-4DB2-BD59-A6C34878D82A}">
                    <a16:rowId xmlns:a16="http://schemas.microsoft.com/office/drawing/2014/main" val="4068405769"/>
                  </a:ext>
                </a:extLst>
              </a:tr>
              <a:tr h="221754">
                <a:tc>
                  <a:txBody>
                    <a:bodyPr/>
                    <a:lstStyle/>
                    <a:p>
                      <a:r>
                        <a:rPr lang="en-US" sz="1100" dirty="0"/>
                        <a:t>   Total Current Assets</a:t>
                      </a:r>
                    </a:p>
                  </a:txBody>
                  <a:tcPr marL="51435" marR="51435" marT="25718" marB="25718"/>
                </a:tc>
                <a:tc>
                  <a:txBody>
                    <a:bodyPr/>
                    <a:lstStyle/>
                    <a:p>
                      <a:r>
                        <a:rPr lang="en-US" sz="1100" dirty="0"/>
                        <a:t>$180,712</a:t>
                      </a:r>
                    </a:p>
                  </a:txBody>
                  <a:tcPr marL="51435" marR="51435" marT="25718" marB="25718"/>
                </a:tc>
                <a:tc>
                  <a:txBody>
                    <a:bodyPr/>
                    <a:lstStyle/>
                    <a:p>
                      <a:r>
                        <a:rPr lang="en-US" sz="1100" dirty="0"/>
                        <a:t>$175,164</a:t>
                      </a:r>
                    </a:p>
                  </a:txBody>
                  <a:tcPr marL="51435" marR="51435" marT="25718" marB="25718"/>
                </a:tc>
                <a:extLst>
                  <a:ext uri="{0D108BD9-81ED-4DB2-BD59-A6C34878D82A}">
                    <a16:rowId xmlns:a16="http://schemas.microsoft.com/office/drawing/2014/main" val="3202586477"/>
                  </a:ext>
                </a:extLst>
              </a:tr>
              <a:tr h="221754">
                <a:tc>
                  <a:txBody>
                    <a:bodyPr/>
                    <a:lstStyle/>
                    <a:p>
                      <a:r>
                        <a:rPr lang="en-US" sz="1100" dirty="0"/>
                        <a:t>   Capital Equipment</a:t>
                      </a:r>
                    </a:p>
                  </a:txBody>
                  <a:tcPr marL="51435" marR="51435" marT="25718" marB="25718"/>
                </a:tc>
                <a:tc>
                  <a:txBody>
                    <a:bodyPr/>
                    <a:lstStyle/>
                    <a:p>
                      <a:r>
                        <a:rPr lang="en-US" sz="1100" dirty="0"/>
                        <a:t>$163,670**</a:t>
                      </a:r>
                    </a:p>
                  </a:txBody>
                  <a:tcPr marL="51435" marR="51435" marT="25718" marB="25718"/>
                </a:tc>
                <a:tc>
                  <a:txBody>
                    <a:bodyPr/>
                    <a:lstStyle/>
                    <a:p>
                      <a:r>
                        <a:rPr lang="en-US" sz="1100" dirty="0"/>
                        <a:t>$163,670</a:t>
                      </a:r>
                    </a:p>
                  </a:txBody>
                  <a:tcPr marL="51435" marR="51435" marT="25718" marB="25718"/>
                </a:tc>
                <a:extLst>
                  <a:ext uri="{0D108BD9-81ED-4DB2-BD59-A6C34878D82A}">
                    <a16:rowId xmlns:a16="http://schemas.microsoft.com/office/drawing/2014/main" val="1204446084"/>
                  </a:ext>
                </a:extLst>
              </a:tr>
              <a:tr h="221754">
                <a:tc>
                  <a:txBody>
                    <a:bodyPr/>
                    <a:lstStyle/>
                    <a:p>
                      <a:r>
                        <a:rPr lang="en-US" sz="1100" dirty="0"/>
                        <a:t>TOTAL ASSETS</a:t>
                      </a:r>
                    </a:p>
                  </a:txBody>
                  <a:tcPr marL="51435" marR="51435" marT="25718" marB="25718"/>
                </a:tc>
                <a:tc>
                  <a:txBody>
                    <a:bodyPr/>
                    <a:lstStyle/>
                    <a:p>
                      <a:r>
                        <a:rPr lang="en-US" sz="1100" dirty="0"/>
                        <a:t>$344,539</a:t>
                      </a:r>
                    </a:p>
                  </a:txBody>
                  <a:tcPr marL="51435" marR="51435" marT="25718" marB="25718"/>
                </a:tc>
                <a:tc>
                  <a:txBody>
                    <a:bodyPr/>
                    <a:lstStyle/>
                    <a:p>
                      <a:r>
                        <a:rPr lang="en-US" sz="1100" dirty="0"/>
                        <a:t>$338,834</a:t>
                      </a:r>
                    </a:p>
                  </a:txBody>
                  <a:tcPr marL="51435" marR="51435" marT="25718" marB="25718"/>
                </a:tc>
                <a:extLst>
                  <a:ext uri="{0D108BD9-81ED-4DB2-BD59-A6C34878D82A}">
                    <a16:rowId xmlns:a16="http://schemas.microsoft.com/office/drawing/2014/main" val="1033330043"/>
                  </a:ext>
                </a:extLst>
              </a:tr>
              <a:tr h="221754">
                <a:tc>
                  <a:txBody>
                    <a:bodyPr/>
                    <a:lstStyle/>
                    <a:p>
                      <a:r>
                        <a:rPr lang="en-US" sz="1100" dirty="0"/>
                        <a:t>LIABILITIES</a:t>
                      </a:r>
                    </a:p>
                  </a:txBody>
                  <a:tcPr marL="51435" marR="51435" marT="25718" marB="25718"/>
                </a:tc>
                <a:tc>
                  <a:txBody>
                    <a:bodyPr/>
                    <a:lstStyle/>
                    <a:p>
                      <a:endParaRPr lang="en-US" sz="1100" dirty="0"/>
                    </a:p>
                  </a:txBody>
                  <a:tcPr marL="51435" marR="51435" marT="25718" marB="25718"/>
                </a:tc>
                <a:tc>
                  <a:txBody>
                    <a:bodyPr/>
                    <a:lstStyle/>
                    <a:p>
                      <a:endParaRPr lang="en-US" sz="1100" dirty="0"/>
                    </a:p>
                  </a:txBody>
                  <a:tcPr marL="51435" marR="51435" marT="25718" marB="25718"/>
                </a:tc>
                <a:extLst>
                  <a:ext uri="{0D108BD9-81ED-4DB2-BD59-A6C34878D82A}">
                    <a16:rowId xmlns:a16="http://schemas.microsoft.com/office/drawing/2014/main" val="3487820505"/>
                  </a:ext>
                </a:extLst>
              </a:tr>
              <a:tr h="221754">
                <a:tc>
                  <a:txBody>
                    <a:bodyPr/>
                    <a:lstStyle/>
                    <a:p>
                      <a:r>
                        <a:rPr lang="en-US" sz="1100" dirty="0"/>
                        <a:t>   Accounts Payable</a:t>
                      </a:r>
                    </a:p>
                  </a:txBody>
                  <a:tcPr marL="51435" marR="51435" marT="25718" marB="25718"/>
                </a:tc>
                <a:tc>
                  <a:txBody>
                    <a:bodyPr/>
                    <a:lstStyle/>
                    <a:p>
                      <a:r>
                        <a:rPr lang="en-US" sz="1100" dirty="0"/>
                        <a:t>$3,270</a:t>
                      </a:r>
                    </a:p>
                  </a:txBody>
                  <a:tcPr marL="51435" marR="51435" marT="25718" marB="25718"/>
                </a:tc>
                <a:tc>
                  <a:txBody>
                    <a:bodyPr/>
                    <a:lstStyle/>
                    <a:p>
                      <a:r>
                        <a:rPr lang="en-US" sz="1100" dirty="0"/>
                        <a:t>$0</a:t>
                      </a:r>
                    </a:p>
                  </a:txBody>
                  <a:tcPr marL="51435" marR="51435" marT="25718" marB="25718"/>
                </a:tc>
                <a:extLst>
                  <a:ext uri="{0D108BD9-81ED-4DB2-BD59-A6C34878D82A}">
                    <a16:rowId xmlns:a16="http://schemas.microsoft.com/office/drawing/2014/main" val="4015997160"/>
                  </a:ext>
                </a:extLst>
              </a:tr>
              <a:tr h="221754">
                <a:tc>
                  <a:txBody>
                    <a:bodyPr/>
                    <a:lstStyle/>
                    <a:p>
                      <a:r>
                        <a:rPr lang="en-US" sz="1100" dirty="0"/>
                        <a:t>   Event Credits</a:t>
                      </a:r>
                    </a:p>
                  </a:txBody>
                  <a:tcPr marL="51435" marR="51435" marT="25718" marB="25718"/>
                </a:tc>
                <a:tc>
                  <a:txBody>
                    <a:bodyPr/>
                    <a:lstStyle/>
                    <a:p>
                      <a:r>
                        <a:rPr lang="en-US" sz="1100" dirty="0"/>
                        <a:t>$40</a:t>
                      </a:r>
                    </a:p>
                  </a:txBody>
                  <a:tcPr marL="51435" marR="51435" marT="25718" marB="25718"/>
                </a:tc>
                <a:tc>
                  <a:txBody>
                    <a:bodyPr/>
                    <a:lstStyle/>
                    <a:p>
                      <a:r>
                        <a:rPr lang="en-US" sz="1100" dirty="0"/>
                        <a:t>$40</a:t>
                      </a:r>
                    </a:p>
                  </a:txBody>
                  <a:tcPr marL="51435" marR="51435" marT="25718" marB="25718"/>
                </a:tc>
                <a:extLst>
                  <a:ext uri="{0D108BD9-81ED-4DB2-BD59-A6C34878D82A}">
                    <a16:rowId xmlns:a16="http://schemas.microsoft.com/office/drawing/2014/main" val="988601503"/>
                  </a:ext>
                </a:extLst>
              </a:tr>
              <a:tr h="221754">
                <a:tc>
                  <a:txBody>
                    <a:bodyPr/>
                    <a:lstStyle/>
                    <a:p>
                      <a:r>
                        <a:rPr lang="en-US" sz="1100" dirty="0"/>
                        <a:t>   Reserve Fund</a:t>
                      </a:r>
                    </a:p>
                  </a:txBody>
                  <a:tcPr marL="51435" marR="51435" marT="25718" marB="25718"/>
                </a:tc>
                <a:tc>
                  <a:txBody>
                    <a:bodyPr/>
                    <a:lstStyle/>
                    <a:p>
                      <a:r>
                        <a:rPr lang="en-US" sz="1100" dirty="0"/>
                        <a:t>$29,705</a:t>
                      </a:r>
                    </a:p>
                  </a:txBody>
                  <a:tcPr marL="51435" marR="51435" marT="25718" marB="25718"/>
                </a:tc>
                <a:tc>
                  <a:txBody>
                    <a:bodyPr/>
                    <a:lstStyle/>
                    <a:p>
                      <a:r>
                        <a:rPr lang="en-US" sz="1100" dirty="0"/>
                        <a:t>$25,406</a:t>
                      </a:r>
                    </a:p>
                  </a:txBody>
                  <a:tcPr marL="51435" marR="51435" marT="25718" marB="25718"/>
                </a:tc>
                <a:extLst>
                  <a:ext uri="{0D108BD9-81ED-4DB2-BD59-A6C34878D82A}">
                    <a16:rowId xmlns:a16="http://schemas.microsoft.com/office/drawing/2014/main" val="1988204893"/>
                  </a:ext>
                </a:extLst>
              </a:tr>
              <a:tr h="221754">
                <a:tc>
                  <a:txBody>
                    <a:bodyPr/>
                    <a:lstStyle/>
                    <a:p>
                      <a:r>
                        <a:rPr lang="en-US" sz="1100" dirty="0"/>
                        <a:t>TOTAL LIABILITIES</a:t>
                      </a:r>
                    </a:p>
                  </a:txBody>
                  <a:tcPr marL="51435" marR="51435" marT="25718" marB="25718"/>
                </a:tc>
                <a:tc>
                  <a:txBody>
                    <a:bodyPr/>
                    <a:lstStyle/>
                    <a:p>
                      <a:r>
                        <a:rPr lang="en-US" sz="1100" dirty="0"/>
                        <a:t>$33,015</a:t>
                      </a:r>
                    </a:p>
                  </a:txBody>
                  <a:tcPr marL="51435" marR="51435" marT="25718" marB="25718"/>
                </a:tc>
                <a:tc>
                  <a:txBody>
                    <a:bodyPr/>
                    <a:lstStyle/>
                    <a:p>
                      <a:r>
                        <a:rPr lang="en-US" sz="1100" dirty="0"/>
                        <a:t>$25,447</a:t>
                      </a:r>
                    </a:p>
                  </a:txBody>
                  <a:tcPr marL="51435" marR="51435" marT="25718" marB="25718"/>
                </a:tc>
                <a:extLst>
                  <a:ext uri="{0D108BD9-81ED-4DB2-BD59-A6C34878D82A}">
                    <a16:rowId xmlns:a16="http://schemas.microsoft.com/office/drawing/2014/main" val="698225764"/>
                  </a:ext>
                </a:extLst>
              </a:tr>
              <a:tr h="221754">
                <a:tc>
                  <a:txBody>
                    <a:bodyPr/>
                    <a:lstStyle/>
                    <a:p>
                      <a:r>
                        <a:rPr lang="en-US" sz="1100" dirty="0"/>
                        <a:t>TOTAL EQUITY</a:t>
                      </a:r>
                    </a:p>
                  </a:txBody>
                  <a:tcPr marL="51435" marR="51435" marT="25718" marB="25718"/>
                </a:tc>
                <a:tc>
                  <a:txBody>
                    <a:bodyPr/>
                    <a:lstStyle/>
                    <a:p>
                      <a:r>
                        <a:rPr lang="en-US" sz="1100" dirty="0"/>
                        <a:t>$311,524</a:t>
                      </a:r>
                    </a:p>
                  </a:txBody>
                  <a:tcPr marL="51435" marR="51435" marT="25718" marB="25718"/>
                </a:tc>
                <a:tc>
                  <a:txBody>
                    <a:bodyPr/>
                    <a:lstStyle/>
                    <a:p>
                      <a:r>
                        <a:rPr lang="en-US" sz="1100" dirty="0"/>
                        <a:t>$313,387</a:t>
                      </a:r>
                    </a:p>
                  </a:txBody>
                  <a:tcPr marL="51435" marR="51435" marT="25718" marB="25718"/>
                </a:tc>
                <a:extLst>
                  <a:ext uri="{0D108BD9-81ED-4DB2-BD59-A6C34878D82A}">
                    <a16:rowId xmlns:a16="http://schemas.microsoft.com/office/drawing/2014/main" val="4272094494"/>
                  </a:ext>
                </a:extLst>
              </a:tr>
            </a:tbl>
          </a:graphicData>
        </a:graphic>
      </p:graphicFrame>
      <p:pic>
        <p:nvPicPr>
          <p:cNvPr id="6" name="Picture 5" descr="http://www.shirts101.com/mm5/graphics/00000005/SC1_0703_1.jpg">
            <a:extLst>
              <a:ext uri="{FF2B5EF4-FFF2-40B4-BE49-F238E27FC236}">
                <a16:creationId xmlns:a16="http://schemas.microsoft.com/office/drawing/2014/main" id="{0FEFC4A0-75FB-475D-8D10-67346C31B3F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524" t="21750" r="22075" b="21951"/>
          <a:stretch/>
        </p:blipFill>
        <p:spPr bwMode="auto">
          <a:xfrm>
            <a:off x="2000251" y="1133178"/>
            <a:ext cx="506153" cy="51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E04E6AB-1644-4606-B44E-3BA7DC8510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6710" y="1100797"/>
            <a:ext cx="725291"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http://detroit-scca.org/e107/e107_files/downloads/detroit_logo.png">
            <a:extLst>
              <a:ext uri="{FF2B5EF4-FFF2-40B4-BE49-F238E27FC236}">
                <a16:creationId xmlns:a16="http://schemas.microsoft.com/office/drawing/2014/main" id="{2B8814A4-D659-4ABE-822B-0790CA0162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452" y="1155502"/>
            <a:ext cx="749354"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927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371600"/>
            <a:ext cx="6172200" cy="514350"/>
          </a:xfrm>
        </p:spPr>
        <p:txBody>
          <a:bodyPr>
            <a:noAutofit/>
          </a:bodyPr>
          <a:lstStyle/>
          <a:p>
            <a:pPr algn="l"/>
            <a:r>
              <a:rPr lang="en-US" sz="3000" dirty="0"/>
              <a:t>Financial Report: 2020 Summary</a:t>
            </a:r>
          </a:p>
        </p:txBody>
      </p:sp>
      <p:sp>
        <p:nvSpPr>
          <p:cNvPr id="4" name="Slide Number Placeholder 3"/>
          <p:cNvSpPr>
            <a:spLocks noGrp="1"/>
          </p:cNvSpPr>
          <p:nvPr>
            <p:ph type="sldNum" sz="quarter" idx="12"/>
          </p:nvPr>
        </p:nvSpPr>
        <p:spPr/>
        <p:txBody>
          <a:bodyPr/>
          <a:lstStyle/>
          <a:p>
            <a:fld id="{3D36C668-D6E2-49A8-9CC6-A63E4EFBAC20}" type="slidenum">
              <a:rPr lang="en-US" smtClean="0"/>
              <a:t>51</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2416" y="869267"/>
            <a:ext cx="725291"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detroit-scca.org/e107/e107_files/downloads/detroit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547" y="869267"/>
            <a:ext cx="749354" cy="514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shirts101.com/mm5/graphics/00000005/SC1_0703_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524" t="21750" r="22075" b="21951"/>
          <a:stretch/>
        </p:blipFill>
        <p:spPr bwMode="auto">
          <a:xfrm>
            <a:off x="2112424" y="869107"/>
            <a:ext cx="506153" cy="51435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3" descr="Image result for ralph thayer automotive"/>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AutoShape 5" descr="Image result for ralph thayer automotive"/>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graphicFrame>
        <p:nvGraphicFramePr>
          <p:cNvPr id="15" name="Content Placeholder 3"/>
          <p:cNvGraphicFramePr>
            <a:graphicFrameLocks noGrp="1"/>
          </p:cNvGraphicFramePr>
          <p:nvPr>
            <p:ph idx="1"/>
          </p:nvPr>
        </p:nvGraphicFramePr>
        <p:xfrm>
          <a:off x="2112422" y="2022634"/>
          <a:ext cx="4800600" cy="2080260"/>
        </p:xfrm>
        <a:graphic>
          <a:graphicData uri="http://schemas.openxmlformats.org/drawingml/2006/table">
            <a:tbl>
              <a:tblPr firstRow="1" bandRow="1">
                <a:tableStyleId>{5C22544A-7EE6-4342-B048-85BDC9FD1C3A}</a:tableStyleId>
              </a:tblPr>
              <a:tblGrid>
                <a:gridCol w="2808910">
                  <a:extLst>
                    <a:ext uri="{9D8B030D-6E8A-4147-A177-3AD203B41FA5}">
                      <a16:colId xmlns:a16="http://schemas.microsoft.com/office/drawing/2014/main" val="20000"/>
                    </a:ext>
                  </a:extLst>
                </a:gridCol>
                <a:gridCol w="1991690">
                  <a:extLst>
                    <a:ext uri="{9D8B030D-6E8A-4147-A177-3AD203B41FA5}">
                      <a16:colId xmlns:a16="http://schemas.microsoft.com/office/drawing/2014/main" val="20001"/>
                    </a:ext>
                  </a:extLst>
                </a:gridCol>
              </a:tblGrid>
              <a:tr h="228600">
                <a:tc gridSpan="2">
                  <a:txBody>
                    <a:bodyPr/>
                    <a:lstStyle/>
                    <a:p>
                      <a:pPr marL="0" algn="ctr" defTabSz="914400" rtl="0" eaLnBrk="1" latinLnBrk="0" hangingPunct="1"/>
                      <a:r>
                        <a:rPr lang="en-US" sz="1100" b="1" kern="1200" dirty="0">
                          <a:solidFill>
                            <a:schemeClr val="tx1"/>
                          </a:solidFill>
                          <a:latin typeface="+mn-lt"/>
                          <a:ea typeface="+mn-ea"/>
                          <a:cs typeface="+mn-cs"/>
                        </a:rPr>
                        <a:t>Program Summary</a:t>
                      </a:r>
                    </a:p>
                  </a:txBody>
                  <a:tcPr marL="68580" marR="68580" marT="34290" marB="34290">
                    <a:solidFill>
                      <a:srgbClr val="00B0F0"/>
                    </a:solidFill>
                  </a:tcPr>
                </a:tc>
                <a:tc hMerge="1">
                  <a:txBody>
                    <a:bodyPr/>
                    <a:lstStyle/>
                    <a:p>
                      <a:endParaRPr lang="en-US" sz="1200" dirty="0"/>
                    </a:p>
                  </a:txBody>
                  <a:tcPr/>
                </a:tc>
                <a:extLst>
                  <a:ext uri="{0D108BD9-81ED-4DB2-BD59-A6C34878D82A}">
                    <a16:rowId xmlns:a16="http://schemas.microsoft.com/office/drawing/2014/main" val="10000"/>
                  </a:ext>
                </a:extLst>
              </a:tr>
              <a:tr h="205740">
                <a:tc>
                  <a:txBody>
                    <a:bodyPr/>
                    <a:lstStyle/>
                    <a:p>
                      <a:pPr marL="0" algn="l" defTabSz="914400" rtl="0" eaLnBrk="1" latinLnBrk="0" hangingPunct="1"/>
                      <a:r>
                        <a:rPr lang="en-US" sz="900" b="1" kern="1200" dirty="0">
                          <a:solidFill>
                            <a:schemeClr val="lt1"/>
                          </a:solidFill>
                          <a:latin typeface="Calibri"/>
                          <a:ea typeface=""/>
                          <a:cs typeface=""/>
                        </a:rPr>
                        <a:t>Category</a:t>
                      </a:r>
                    </a:p>
                  </a:txBody>
                  <a:tcPr marL="68580" marR="68580" marT="34290" marB="34290">
                    <a:solidFill>
                      <a:schemeClr val="accent1"/>
                    </a:solidFill>
                  </a:tcPr>
                </a:tc>
                <a:tc>
                  <a:txBody>
                    <a:bodyPr/>
                    <a:lstStyle/>
                    <a:p>
                      <a:pPr marL="0" algn="l" defTabSz="914400" rtl="0" eaLnBrk="1" latinLnBrk="0" hangingPunct="1"/>
                      <a:r>
                        <a:rPr lang="en-US" sz="900" b="1" kern="1200" dirty="0">
                          <a:solidFill>
                            <a:schemeClr val="lt1"/>
                          </a:solidFill>
                          <a:latin typeface="Calibri"/>
                          <a:ea typeface=""/>
                          <a:cs typeface=""/>
                        </a:rPr>
                        <a:t>Amount</a:t>
                      </a:r>
                    </a:p>
                  </a:txBody>
                  <a:tcPr marL="68580" marR="68580" marT="34290" marB="34290">
                    <a:solidFill>
                      <a:schemeClr val="accent1"/>
                    </a:solidFill>
                  </a:tcPr>
                </a:tc>
                <a:extLst>
                  <a:ext uri="{0D108BD9-81ED-4DB2-BD59-A6C34878D82A}">
                    <a16:rowId xmlns:a16="http://schemas.microsoft.com/office/drawing/2014/main" val="10001"/>
                  </a:ext>
                </a:extLst>
              </a:tr>
              <a:tr h="205740">
                <a:tc>
                  <a:txBody>
                    <a:bodyPr/>
                    <a:lstStyle/>
                    <a:p>
                      <a:r>
                        <a:rPr lang="en-US" sz="900" dirty="0"/>
                        <a:t>Race</a:t>
                      </a:r>
                    </a:p>
                  </a:txBody>
                  <a:tcPr marL="68580" marR="68580" marT="34290" marB="34290"/>
                </a:tc>
                <a:tc>
                  <a:txBody>
                    <a:bodyPr/>
                    <a:lstStyle/>
                    <a:p>
                      <a:r>
                        <a:rPr lang="en-US" sz="900" dirty="0"/>
                        <a:t>$790</a:t>
                      </a:r>
                    </a:p>
                  </a:txBody>
                  <a:tcPr marL="68580" marR="68580" marT="34290" marB="34290"/>
                </a:tc>
                <a:extLst>
                  <a:ext uri="{0D108BD9-81ED-4DB2-BD59-A6C34878D82A}">
                    <a16:rowId xmlns:a16="http://schemas.microsoft.com/office/drawing/2014/main" val="10002"/>
                  </a:ext>
                </a:extLst>
              </a:tr>
              <a:tr h="205740">
                <a:tc>
                  <a:txBody>
                    <a:bodyPr/>
                    <a:lstStyle/>
                    <a:p>
                      <a:r>
                        <a:rPr lang="en-US" sz="900" dirty="0"/>
                        <a:t>Rally</a:t>
                      </a:r>
                    </a:p>
                  </a:txBody>
                  <a:tcPr marL="68580" marR="68580" marT="34290" marB="34290"/>
                </a:tc>
                <a:tc>
                  <a:txBody>
                    <a:bodyPr/>
                    <a:lstStyle/>
                    <a:p>
                      <a:r>
                        <a:rPr lang="en-US" sz="900" dirty="0">
                          <a:solidFill>
                            <a:srgbClr val="FF0000"/>
                          </a:solidFill>
                        </a:rPr>
                        <a:t>$-299</a:t>
                      </a:r>
                    </a:p>
                  </a:txBody>
                  <a:tcPr marL="68580" marR="68580" marT="34290" marB="34290"/>
                </a:tc>
                <a:extLst>
                  <a:ext uri="{0D108BD9-81ED-4DB2-BD59-A6C34878D82A}">
                    <a16:rowId xmlns:a16="http://schemas.microsoft.com/office/drawing/2014/main" val="10003"/>
                  </a:ext>
                </a:extLst>
              </a:tr>
              <a:tr h="205740">
                <a:tc>
                  <a:txBody>
                    <a:bodyPr/>
                    <a:lstStyle/>
                    <a:p>
                      <a:r>
                        <a:rPr lang="en-US" sz="900" dirty="0"/>
                        <a:t>RallyCross</a:t>
                      </a:r>
                    </a:p>
                  </a:txBody>
                  <a:tcPr marL="68580" marR="68580" marT="34290" marB="34290"/>
                </a:tc>
                <a:tc>
                  <a:txBody>
                    <a:bodyPr/>
                    <a:lstStyle/>
                    <a:p>
                      <a:r>
                        <a:rPr lang="en-US" sz="900" dirty="0"/>
                        <a:t>$1,638</a:t>
                      </a:r>
                      <a:endParaRPr lang="en-US" sz="900" dirty="0">
                        <a:solidFill>
                          <a:srgbClr val="FF0000"/>
                        </a:solidFill>
                      </a:endParaRPr>
                    </a:p>
                  </a:txBody>
                  <a:tcPr marL="68580" marR="68580" marT="34290" marB="34290"/>
                </a:tc>
                <a:extLst>
                  <a:ext uri="{0D108BD9-81ED-4DB2-BD59-A6C34878D82A}">
                    <a16:rowId xmlns:a16="http://schemas.microsoft.com/office/drawing/2014/main" val="10004"/>
                  </a:ext>
                </a:extLst>
              </a:tr>
              <a:tr h="205740">
                <a:tc>
                  <a:txBody>
                    <a:bodyPr/>
                    <a:lstStyle/>
                    <a:p>
                      <a:r>
                        <a:rPr lang="en-US" sz="900" dirty="0"/>
                        <a:t>SOLO</a:t>
                      </a:r>
                    </a:p>
                  </a:txBody>
                  <a:tcPr marL="68580" marR="68580" marT="34290" marB="34290"/>
                </a:tc>
                <a:tc>
                  <a:txBody>
                    <a:bodyPr/>
                    <a:lstStyle/>
                    <a:p>
                      <a:r>
                        <a:rPr lang="en-US" sz="900" dirty="0">
                          <a:solidFill>
                            <a:schemeClr val="tx1"/>
                          </a:solidFill>
                        </a:rPr>
                        <a:t>$10,980</a:t>
                      </a:r>
                    </a:p>
                  </a:txBody>
                  <a:tcPr marL="68580" marR="68580" marT="34290" marB="34290"/>
                </a:tc>
                <a:extLst>
                  <a:ext uri="{0D108BD9-81ED-4DB2-BD59-A6C34878D82A}">
                    <a16:rowId xmlns:a16="http://schemas.microsoft.com/office/drawing/2014/main" val="10005"/>
                  </a:ext>
                </a:extLst>
              </a:tr>
              <a:tr h="205740">
                <a:tc>
                  <a:txBody>
                    <a:bodyPr/>
                    <a:lstStyle/>
                    <a:p>
                      <a:r>
                        <a:rPr lang="en-US" sz="900" dirty="0"/>
                        <a:t>Special Events</a:t>
                      </a:r>
                    </a:p>
                  </a:txBody>
                  <a:tcPr marL="68580" marR="68580" marT="34290" marB="34290"/>
                </a:tc>
                <a:tc>
                  <a:txBody>
                    <a:bodyPr/>
                    <a:lstStyle/>
                    <a:p>
                      <a:r>
                        <a:rPr lang="en-US" sz="900" dirty="0">
                          <a:solidFill>
                            <a:schemeClr val="tx1"/>
                          </a:solidFill>
                        </a:rPr>
                        <a:t>$0</a:t>
                      </a:r>
                    </a:p>
                  </a:txBody>
                  <a:tcPr marL="68580" marR="68580" marT="34290" marB="34290"/>
                </a:tc>
                <a:extLst>
                  <a:ext uri="{0D108BD9-81ED-4DB2-BD59-A6C34878D82A}">
                    <a16:rowId xmlns:a16="http://schemas.microsoft.com/office/drawing/2014/main" val="10006"/>
                  </a:ext>
                </a:extLst>
              </a:tr>
              <a:tr h="205740">
                <a:tc>
                  <a:txBody>
                    <a:bodyPr/>
                    <a:lstStyle/>
                    <a:p>
                      <a:r>
                        <a:rPr lang="en-US" sz="900" dirty="0"/>
                        <a:t>Membership</a:t>
                      </a:r>
                    </a:p>
                  </a:txBody>
                  <a:tcPr marL="68580" marR="68580" marT="34290" marB="34290"/>
                </a:tc>
                <a:tc>
                  <a:txBody>
                    <a:bodyPr/>
                    <a:lstStyle/>
                    <a:p>
                      <a:r>
                        <a:rPr lang="en-US" sz="900" dirty="0">
                          <a:solidFill>
                            <a:schemeClr val="tx1"/>
                          </a:solidFill>
                        </a:rPr>
                        <a:t>$9,541.67</a:t>
                      </a:r>
                    </a:p>
                  </a:txBody>
                  <a:tcPr marL="68580" marR="68580" marT="34290" marB="34290"/>
                </a:tc>
                <a:extLst>
                  <a:ext uri="{0D108BD9-81ED-4DB2-BD59-A6C34878D82A}">
                    <a16:rowId xmlns:a16="http://schemas.microsoft.com/office/drawing/2014/main" val="10007"/>
                  </a:ext>
                </a:extLst>
              </a:tr>
              <a:tr h="205740">
                <a:tc>
                  <a:txBody>
                    <a:bodyPr/>
                    <a:lstStyle/>
                    <a:p>
                      <a:r>
                        <a:rPr lang="en-US" sz="900" dirty="0"/>
                        <a:t>Other Activity</a:t>
                      </a:r>
                    </a:p>
                  </a:txBody>
                  <a:tcPr marL="68580" marR="68580" marT="34290" marB="34290"/>
                </a:tc>
                <a:tc>
                  <a:txBody>
                    <a:bodyPr/>
                    <a:lstStyle/>
                    <a:p>
                      <a:r>
                        <a:rPr lang="en-US" sz="900" dirty="0">
                          <a:solidFill>
                            <a:schemeClr val="tx1"/>
                          </a:solidFill>
                        </a:rPr>
                        <a:t>$14,218</a:t>
                      </a:r>
                    </a:p>
                  </a:txBody>
                  <a:tcPr marL="68580" marR="68580" marT="34290" marB="34290"/>
                </a:tc>
                <a:extLst>
                  <a:ext uri="{0D108BD9-81ED-4DB2-BD59-A6C34878D82A}">
                    <a16:rowId xmlns:a16="http://schemas.microsoft.com/office/drawing/2014/main" val="1203017916"/>
                  </a:ext>
                </a:extLst>
              </a:tr>
              <a:tr h="205740">
                <a:tc>
                  <a:txBody>
                    <a:bodyPr/>
                    <a:lstStyle/>
                    <a:p>
                      <a:r>
                        <a:rPr lang="en-US" sz="900" b="1" dirty="0"/>
                        <a:t>TOTAL NET INCOME</a:t>
                      </a:r>
                    </a:p>
                  </a:txBody>
                  <a:tcPr marL="68580" marR="68580" marT="34290" marB="34290"/>
                </a:tc>
                <a:tc>
                  <a:txBody>
                    <a:bodyPr/>
                    <a:lstStyle/>
                    <a:p>
                      <a:r>
                        <a:rPr lang="en-US" sz="900" b="1" dirty="0"/>
                        <a:t>$29,579</a:t>
                      </a:r>
                    </a:p>
                  </a:txBody>
                  <a:tcPr marL="68580" marR="68580" marT="34290" marB="34290"/>
                </a:tc>
                <a:extLst>
                  <a:ext uri="{0D108BD9-81ED-4DB2-BD59-A6C34878D82A}">
                    <a16:rowId xmlns:a16="http://schemas.microsoft.com/office/drawing/2014/main" val="10008"/>
                  </a:ext>
                </a:extLst>
              </a:tr>
            </a:tbl>
          </a:graphicData>
        </a:graphic>
      </p:graphicFrame>
      <p:graphicFrame>
        <p:nvGraphicFramePr>
          <p:cNvPr id="16" name="Content Placeholder 3"/>
          <p:cNvGraphicFramePr>
            <a:graphicFrameLocks/>
          </p:cNvGraphicFramePr>
          <p:nvPr/>
        </p:nvGraphicFramePr>
        <p:xfrm>
          <a:off x="2112422" y="4102894"/>
          <a:ext cx="4800600" cy="640080"/>
        </p:xfrm>
        <a:graphic>
          <a:graphicData uri="http://schemas.openxmlformats.org/drawingml/2006/table">
            <a:tbl>
              <a:tblPr firstRow="1" bandRow="1"/>
              <a:tblGrid>
                <a:gridCol w="280035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tblGrid>
              <a:tr h="228600">
                <a:tc gridSpan="2">
                  <a:txBody>
                    <a:bodyPr/>
                    <a:lstStyle/>
                    <a:p>
                      <a:pPr marL="0" algn="ctr" defTabSz="914400" rtl="0" eaLnBrk="1" latinLnBrk="0" hangingPunct="1"/>
                      <a:r>
                        <a:rPr lang="en-US" sz="1100" b="1" kern="1200" dirty="0">
                          <a:solidFill>
                            <a:schemeClr val="tx1"/>
                          </a:solidFill>
                          <a:latin typeface="+mn-lt"/>
                          <a:ea typeface="+mn-ea"/>
                          <a:cs typeface="+mn-cs"/>
                        </a:rPr>
                        <a:t>2020 Capital Adjustments</a:t>
                      </a:r>
                    </a:p>
                  </a:txBody>
                  <a:tcPr marL="68580" marR="68580" marT="34290" marB="3429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sz="12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057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900" dirty="0"/>
                        <a:t>Investment</a:t>
                      </a:r>
                    </a:p>
                  </a:txBody>
                  <a:tcPr marL="68580" marR="68580" marT="34290" marB="3429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900" dirty="0"/>
                        <a:t>Adjustment</a:t>
                      </a:r>
                      <a:r>
                        <a:rPr lang="en-US" sz="900" baseline="0" dirty="0"/>
                        <a:t> to Capital Equipment</a:t>
                      </a:r>
                      <a:endParaRPr lang="en-US" sz="900" dirty="0"/>
                    </a:p>
                  </a:txBody>
                  <a:tcPr marL="68580" marR="68580" marT="34290" marB="3429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1"/>
                  </a:ext>
                </a:extLst>
              </a:tr>
              <a:tr h="2057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900" b="1" dirty="0"/>
                        <a:t>TOTAL CAPITAL ADJUSTMENTS</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900" b="1" dirty="0"/>
                        <a:t>$0</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2"/>
                  </a:ext>
                </a:extLst>
              </a:tr>
            </a:tbl>
          </a:graphicData>
        </a:graphic>
      </p:graphicFrame>
      <p:graphicFrame>
        <p:nvGraphicFramePr>
          <p:cNvPr id="13" name="Content Placeholder 3">
            <a:extLst>
              <a:ext uri="{FF2B5EF4-FFF2-40B4-BE49-F238E27FC236}">
                <a16:creationId xmlns:a16="http://schemas.microsoft.com/office/drawing/2014/main" id="{4ED1D4BF-4E0E-B849-AC2C-1AEB3F02CE64}"/>
              </a:ext>
            </a:extLst>
          </p:cNvPr>
          <p:cNvGraphicFramePr>
            <a:graphicFrameLocks/>
          </p:cNvGraphicFramePr>
          <p:nvPr/>
        </p:nvGraphicFramePr>
        <p:xfrm>
          <a:off x="2112422" y="4742974"/>
          <a:ext cx="4800600" cy="845820"/>
        </p:xfrm>
        <a:graphic>
          <a:graphicData uri="http://schemas.openxmlformats.org/drawingml/2006/table">
            <a:tbl>
              <a:tblPr firstRow="1" bandRow="1"/>
              <a:tblGrid>
                <a:gridCol w="280035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tblGrid>
              <a:tr h="228600">
                <a:tc gridSpan="2">
                  <a:txBody>
                    <a:bodyPr/>
                    <a:lstStyle/>
                    <a:p>
                      <a:pPr marL="0" algn="ctr" defTabSz="914400" rtl="0" eaLnBrk="1" latinLnBrk="0" hangingPunct="1"/>
                      <a:r>
                        <a:rPr lang="en-US" sz="1100" b="1" kern="1200" dirty="0">
                          <a:solidFill>
                            <a:schemeClr val="tx1"/>
                          </a:solidFill>
                          <a:latin typeface="+mn-lt"/>
                          <a:ea typeface="+mn-ea"/>
                          <a:cs typeface="+mn-cs"/>
                        </a:rPr>
                        <a:t>2020 Major Expenses</a:t>
                      </a:r>
                    </a:p>
                  </a:txBody>
                  <a:tcPr marL="68580" marR="68580" marT="34290" marB="3429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sz="12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057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900" dirty="0"/>
                        <a:t>Investment</a:t>
                      </a:r>
                    </a:p>
                  </a:txBody>
                  <a:tcPr marL="68580" marR="68580" marT="34290" marB="3429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sz="900" dirty="0"/>
                        <a:t>Amoun</a:t>
                      </a:r>
                      <a:r>
                        <a:rPr lang="en-US" sz="900" baseline="0" dirty="0"/>
                        <a:t>t</a:t>
                      </a:r>
                      <a:endParaRPr lang="en-US" sz="900" dirty="0"/>
                    </a:p>
                  </a:txBody>
                  <a:tcPr marL="68580" marR="68580" marT="34290" marB="3429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1"/>
                  </a:ext>
                </a:extLst>
              </a:tr>
              <a:tr h="2057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900" b="1" dirty="0"/>
                        <a:t>Banquet</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sz="900" b="1" dirty="0"/>
                        <a:t>$3,105</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2"/>
                  </a:ext>
                </a:extLst>
              </a:tr>
              <a:tr h="205740">
                <a:tc>
                  <a:txBody>
                    <a:bodyPr/>
                    <a:lstStyle/>
                    <a:p>
                      <a:r>
                        <a:rPr lang="en-US" sz="900" b="1" dirty="0"/>
                        <a:t>Equipment Maintenance</a:t>
                      </a:r>
                    </a:p>
                  </a:txBody>
                  <a:tcPr marL="68580" marR="68580" marT="34290" marB="3429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r>
                        <a:rPr lang="en-US" sz="900" b="1" dirty="0"/>
                        <a:t>$4,236</a:t>
                      </a:r>
                    </a:p>
                  </a:txBody>
                  <a:tcPr marL="68580" marR="68580" marT="34290" marB="34290">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47396229"/>
                  </a:ext>
                </a:extLst>
              </a:tr>
            </a:tbl>
          </a:graphicData>
        </a:graphic>
      </p:graphicFrame>
    </p:spTree>
    <p:extLst>
      <p:ext uri="{BB962C8B-B14F-4D97-AF65-F5344CB8AC3E}">
        <p14:creationId xmlns:p14="http://schemas.microsoft.com/office/powerpoint/2010/main" val="2553769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71989" y="228600"/>
            <a:ext cx="7772400" cy="517079"/>
          </a:xfrm>
          <a:prstGeom prst="rect">
            <a:avLst/>
          </a:prstGeom>
        </p:spPr>
        <p:txBody>
          <a:bodyPr vert="horz" lIns="91440" tIns="45720" rIns="91440" bIns="45720" rtlCol="0" anchor="ctr">
            <a:noAutofit/>
          </a:bodyPr>
          <a:lstStyle/>
          <a:p>
            <a:pPr algn="ctr">
              <a:spcBef>
                <a:spcPct val="0"/>
              </a:spcBef>
              <a:defRPr/>
            </a:pPr>
            <a:r>
              <a:rPr lang="en-US" sz="2800" b="1" dirty="0">
                <a:solidFill>
                  <a:prstClr val="black"/>
                </a:solidFill>
                <a:latin typeface="Arial Black" pitchFamily="34" charset="0"/>
                <a:ea typeface="+mj-ea"/>
                <a:cs typeface="+mj-cs"/>
              </a:rPr>
              <a:t>WE WANT TO SEE YOU AT AN EVENT!</a:t>
            </a:r>
          </a:p>
        </p:txBody>
      </p:sp>
      <p:pic>
        <p:nvPicPr>
          <p:cNvPr id="4" name="Picture 3">
            <a:extLst>
              <a:ext uri="{FF2B5EF4-FFF2-40B4-BE49-F238E27FC236}">
                <a16:creationId xmlns:a16="http://schemas.microsoft.com/office/drawing/2014/main" id="{DA8EC918-81AC-4E91-9A6A-D2E9433DF666}"/>
              </a:ext>
            </a:extLst>
          </p:cNvPr>
          <p:cNvPicPr>
            <a:picLocks noChangeAspect="1"/>
          </p:cNvPicPr>
          <p:nvPr/>
        </p:nvPicPr>
        <p:blipFill>
          <a:blip r:embed="rId2"/>
          <a:stretch>
            <a:fillRect/>
          </a:stretch>
        </p:blipFill>
        <p:spPr>
          <a:xfrm>
            <a:off x="1584960" y="745679"/>
            <a:ext cx="5974080" cy="5807521"/>
          </a:xfrm>
          <a:prstGeom prst="rect">
            <a:avLst/>
          </a:prstGeom>
        </p:spPr>
      </p:pic>
    </p:spTree>
    <p:extLst>
      <p:ext uri="{BB962C8B-B14F-4D97-AF65-F5344CB8AC3E}">
        <p14:creationId xmlns:p14="http://schemas.microsoft.com/office/powerpoint/2010/main" val="216737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9146-2E1A-4DDD-9E0A-5D366FD4EFAD}"/>
              </a:ext>
            </a:extLst>
          </p:cNvPr>
          <p:cNvSpPr>
            <a:spLocks noGrp="1"/>
          </p:cNvSpPr>
          <p:nvPr>
            <p:ph type="title"/>
          </p:nvPr>
        </p:nvSpPr>
        <p:spPr>
          <a:xfrm>
            <a:off x="304800" y="4206875"/>
            <a:ext cx="8229600" cy="1143000"/>
          </a:xfrm>
        </p:spPr>
        <p:txBody>
          <a:bodyPr>
            <a:normAutofit/>
          </a:bodyPr>
          <a:lstStyle/>
          <a:p>
            <a:r>
              <a:rPr lang="en-US" sz="6000" dirty="0"/>
              <a:t>Appendix</a:t>
            </a:r>
          </a:p>
        </p:txBody>
      </p:sp>
      <p:sp>
        <p:nvSpPr>
          <p:cNvPr id="3" name="Content Placeholder 2">
            <a:extLst>
              <a:ext uri="{FF2B5EF4-FFF2-40B4-BE49-F238E27FC236}">
                <a16:creationId xmlns:a16="http://schemas.microsoft.com/office/drawing/2014/main" id="{BA9EF61D-C506-4498-9870-D2E15ED06F8C}"/>
              </a:ext>
            </a:extLst>
          </p:cNvPr>
          <p:cNvSpPr>
            <a:spLocks noGrp="1"/>
          </p:cNvSpPr>
          <p:nvPr>
            <p:ph idx="1"/>
          </p:nvPr>
        </p:nvSpPr>
        <p:spPr>
          <a:xfrm>
            <a:off x="457200" y="2057400"/>
            <a:ext cx="8229600" cy="1371600"/>
          </a:xfrm>
        </p:spPr>
        <p:txBody>
          <a:bodyPr>
            <a:normAutofit fontScale="25000" lnSpcReduction="20000"/>
          </a:bodyPr>
          <a:lstStyle/>
          <a:p>
            <a:pPr marL="0" indent="0">
              <a:buNone/>
            </a:pPr>
            <a:r>
              <a:rPr lang="en-US" sz="4800" dirty="0"/>
              <a:t>	</a:t>
            </a:r>
            <a:r>
              <a:rPr lang="en-US" sz="10900" dirty="0"/>
              <a:t>	</a:t>
            </a:r>
            <a:endParaRPr lang="en-US" sz="21600" dirty="0"/>
          </a:p>
          <a:p>
            <a:pPr marL="0" indent="0">
              <a:buNone/>
            </a:pPr>
            <a:r>
              <a:rPr lang="en-US" sz="21600" dirty="0"/>
              <a:t>**********************************************</a:t>
            </a:r>
          </a:p>
        </p:txBody>
      </p:sp>
      <p:sp>
        <p:nvSpPr>
          <p:cNvPr id="4" name="Slide Number Placeholder 3">
            <a:extLst>
              <a:ext uri="{FF2B5EF4-FFF2-40B4-BE49-F238E27FC236}">
                <a16:creationId xmlns:a16="http://schemas.microsoft.com/office/drawing/2014/main" id="{4AAE2414-98F3-4155-8547-89041C6CD6A7}"/>
              </a:ext>
            </a:extLst>
          </p:cNvPr>
          <p:cNvSpPr>
            <a:spLocks noGrp="1"/>
          </p:cNvSpPr>
          <p:nvPr>
            <p:ph type="sldNum" sz="quarter" idx="12"/>
          </p:nvPr>
        </p:nvSpPr>
        <p:spPr/>
        <p:txBody>
          <a:bodyPr/>
          <a:lstStyle/>
          <a:p>
            <a:fld id="{3D36C668-D6E2-49A8-9CC6-A63E4EFBAC20}" type="slidenum">
              <a:rPr lang="en-US" smtClean="0"/>
              <a:t>53</a:t>
            </a:fld>
            <a:endParaRPr lang="en-US" dirty="0"/>
          </a:p>
        </p:txBody>
      </p:sp>
      <p:sp>
        <p:nvSpPr>
          <p:cNvPr id="5" name="Rectangle 4">
            <a:extLst>
              <a:ext uri="{FF2B5EF4-FFF2-40B4-BE49-F238E27FC236}">
                <a16:creationId xmlns:a16="http://schemas.microsoft.com/office/drawing/2014/main" id="{BBB53C4B-3718-41E0-8E9A-395B29AAFE32}"/>
              </a:ext>
            </a:extLst>
          </p:cNvPr>
          <p:cNvSpPr/>
          <p:nvPr/>
        </p:nvSpPr>
        <p:spPr>
          <a:xfrm>
            <a:off x="2361921" y="817860"/>
            <a:ext cx="4115358" cy="1107996"/>
          </a:xfrm>
          <a:prstGeom prst="rect">
            <a:avLst/>
          </a:prstGeom>
          <a:noFill/>
        </p:spPr>
        <p:txBody>
          <a:bodyPr wrap="none" lIns="91440" tIns="45720" rIns="91440" bIns="45720">
            <a:spAutoFit/>
          </a:bodyPr>
          <a:lstStyle/>
          <a:p>
            <a:pPr algn="ctr"/>
            <a:r>
              <a:rPr lang="en-US"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Questions?</a:t>
            </a:r>
          </a:p>
        </p:txBody>
      </p:sp>
    </p:spTree>
    <p:extLst>
      <p:ext uri="{BB962C8B-B14F-4D97-AF65-F5344CB8AC3E}">
        <p14:creationId xmlns:p14="http://schemas.microsoft.com/office/powerpoint/2010/main" val="975306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5FC6-B483-405E-81BA-67975A65CFD4}"/>
              </a:ext>
            </a:extLst>
          </p:cNvPr>
          <p:cNvSpPr>
            <a:spLocks noGrp="1"/>
          </p:cNvSpPr>
          <p:nvPr>
            <p:ph type="title"/>
          </p:nvPr>
        </p:nvSpPr>
        <p:spPr>
          <a:xfrm>
            <a:off x="457200" y="136525"/>
            <a:ext cx="8229600" cy="1143000"/>
          </a:xfrm>
        </p:spPr>
        <p:txBody>
          <a:bodyPr/>
          <a:lstStyle/>
          <a:p>
            <a:r>
              <a:rPr lang="en-US" dirty="0"/>
              <a:t>Emails and Contact Information</a:t>
            </a:r>
          </a:p>
        </p:txBody>
      </p:sp>
      <p:pic>
        <p:nvPicPr>
          <p:cNvPr id="6" name="Content Placeholder 5">
            <a:extLst>
              <a:ext uri="{FF2B5EF4-FFF2-40B4-BE49-F238E27FC236}">
                <a16:creationId xmlns:a16="http://schemas.microsoft.com/office/drawing/2014/main" id="{3B034ED1-9939-471D-BE7B-9F09A6936DCA}"/>
              </a:ext>
            </a:extLst>
          </p:cNvPr>
          <p:cNvPicPr>
            <a:picLocks noGrp="1" noChangeAspect="1"/>
          </p:cNvPicPr>
          <p:nvPr>
            <p:ph idx="1"/>
          </p:nvPr>
        </p:nvPicPr>
        <p:blipFill>
          <a:blip r:embed="rId2"/>
          <a:stretch>
            <a:fillRect/>
          </a:stretch>
        </p:blipFill>
        <p:spPr>
          <a:xfrm>
            <a:off x="1600200" y="1090504"/>
            <a:ext cx="5887331" cy="5492858"/>
          </a:xfrm>
        </p:spPr>
      </p:pic>
      <p:sp>
        <p:nvSpPr>
          <p:cNvPr id="4" name="Slide Number Placeholder 3">
            <a:extLst>
              <a:ext uri="{FF2B5EF4-FFF2-40B4-BE49-F238E27FC236}">
                <a16:creationId xmlns:a16="http://schemas.microsoft.com/office/drawing/2014/main" id="{D610ADDE-F7D3-4910-89F7-CF8F3F2F91C3}"/>
              </a:ext>
            </a:extLst>
          </p:cNvPr>
          <p:cNvSpPr>
            <a:spLocks noGrp="1"/>
          </p:cNvSpPr>
          <p:nvPr>
            <p:ph type="sldNum" sz="quarter" idx="12"/>
          </p:nvPr>
        </p:nvSpPr>
        <p:spPr/>
        <p:txBody>
          <a:bodyPr/>
          <a:lstStyle/>
          <a:p>
            <a:fld id="{3D36C668-D6E2-49A8-9CC6-A63E4EFBAC20}" type="slidenum">
              <a:rPr lang="en-US" smtClean="0"/>
              <a:t>54</a:t>
            </a:fld>
            <a:endParaRPr lang="en-US" dirty="0"/>
          </a:p>
        </p:txBody>
      </p:sp>
    </p:spTree>
    <p:extLst>
      <p:ext uri="{BB962C8B-B14F-4D97-AF65-F5344CB8AC3E}">
        <p14:creationId xmlns:p14="http://schemas.microsoft.com/office/powerpoint/2010/main" val="622754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686800" cy="685800"/>
          </a:xfrm>
        </p:spPr>
        <p:txBody>
          <a:bodyPr>
            <a:noAutofit/>
          </a:bodyPr>
          <a:lstStyle/>
          <a:p>
            <a:pPr algn="l"/>
            <a:r>
              <a:rPr lang="en-US" sz="4000" dirty="0"/>
              <a:t>Membership Information</a:t>
            </a:r>
            <a:endParaRPr lang="en-US" sz="3400" dirty="0"/>
          </a:p>
        </p:txBody>
      </p:sp>
      <p:sp>
        <p:nvSpPr>
          <p:cNvPr id="4" name="Slide Number Placeholder 3"/>
          <p:cNvSpPr>
            <a:spLocks noGrp="1"/>
          </p:cNvSpPr>
          <p:nvPr>
            <p:ph type="sldNum" sz="quarter" idx="12"/>
          </p:nvPr>
        </p:nvSpPr>
        <p:spPr/>
        <p:txBody>
          <a:bodyPr/>
          <a:lstStyle/>
          <a:p>
            <a:fld id="{3D36C668-D6E2-49A8-9CC6-A63E4EFBAC20}" type="slidenum">
              <a:rPr lang="en-US" smtClean="0"/>
              <a:pPr/>
              <a:t>55</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220" y="16023"/>
            <a:ext cx="96705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detroit-scca.org/e107/e107_files/downloads/detroit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8061" y="16023"/>
            <a:ext cx="9991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shirts101.com/mm5/graphics/00000005/SC1_0703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24" t="21750" r="22075" b="21951"/>
          <a:stretch/>
        </p:blipFill>
        <p:spPr bwMode="auto">
          <a:xfrm>
            <a:off x="1292563" y="15809"/>
            <a:ext cx="674871" cy="6858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Stewart victory rc 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8"/>
          <p:cNvSpPr>
            <a:spLocks noGrp="1"/>
          </p:cNvSpPr>
          <p:nvPr>
            <p:ph idx="1"/>
          </p:nvPr>
        </p:nvSpPr>
        <p:spPr>
          <a:xfrm>
            <a:off x="457200" y="1600200"/>
            <a:ext cx="8229600" cy="5029200"/>
          </a:xfrm>
        </p:spPr>
        <p:txBody>
          <a:bodyPr>
            <a:normAutofit/>
          </a:bodyPr>
          <a:lstStyle/>
          <a:p>
            <a:r>
              <a:rPr lang="en-US" sz="2400" b="1" dirty="0"/>
              <a:t>Automatic renewal when paying by credit card</a:t>
            </a:r>
            <a:endParaRPr lang="en-US" sz="2400" dirty="0"/>
          </a:p>
          <a:p>
            <a:pPr lvl="1"/>
            <a:r>
              <a:rPr lang="en-US" sz="2000" dirty="0"/>
              <a:t>Member receives notification prior to membership expiration</a:t>
            </a:r>
          </a:p>
          <a:p>
            <a:pPr lvl="1"/>
            <a:r>
              <a:rPr lang="en-US" sz="2000" dirty="0"/>
              <a:t>Must notify headquarters to cancel automatic renewal</a:t>
            </a:r>
          </a:p>
          <a:p>
            <a:r>
              <a:rPr lang="en-US" sz="2400" b="1" dirty="0"/>
              <a:t>Family membership renewal</a:t>
            </a:r>
            <a:endParaRPr lang="en-US" sz="2400" dirty="0"/>
          </a:p>
          <a:p>
            <a:pPr lvl="1"/>
            <a:r>
              <a:rPr lang="en-US" sz="2000" dirty="0"/>
              <a:t>All family members will be listed on the renewal form</a:t>
            </a:r>
          </a:p>
          <a:p>
            <a:pPr lvl="1"/>
            <a:r>
              <a:rPr lang="en-US" sz="2000" dirty="0"/>
              <a:t>Any credits for each family member will be displayed</a:t>
            </a:r>
          </a:p>
          <a:p>
            <a:r>
              <a:rPr lang="en-US" sz="2400" b="1" dirty="0"/>
              <a:t>Service Awards are presented for every five years of membership</a:t>
            </a:r>
          </a:p>
          <a:p>
            <a:pPr lvl="1"/>
            <a:r>
              <a:rPr lang="en-US" sz="2000" dirty="0"/>
              <a:t>Wheel pin presented with 5 year tab</a:t>
            </a:r>
          </a:p>
          <a:p>
            <a:pPr lvl="1"/>
            <a:r>
              <a:rPr lang="en-US" sz="2000" dirty="0"/>
              <a:t>Mailed at the beginning of the anniversary month</a:t>
            </a:r>
          </a:p>
          <a:p>
            <a:pPr lvl="1"/>
            <a:r>
              <a:rPr lang="en-US" sz="2000" dirty="0"/>
              <a:t> awards mailed in 2020</a:t>
            </a:r>
          </a:p>
          <a:p>
            <a:pPr lvl="1"/>
            <a:endParaRPr lang="en-US" sz="2000" dirty="0"/>
          </a:p>
        </p:txBody>
      </p:sp>
    </p:spTree>
    <p:extLst>
      <p:ext uri="{BB962C8B-B14F-4D97-AF65-F5344CB8AC3E}">
        <p14:creationId xmlns:p14="http://schemas.microsoft.com/office/powerpoint/2010/main" val="4142312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686800" cy="685800"/>
          </a:xfrm>
        </p:spPr>
        <p:txBody>
          <a:bodyPr>
            <a:noAutofit/>
          </a:bodyPr>
          <a:lstStyle/>
          <a:p>
            <a:pPr algn="l"/>
            <a:r>
              <a:rPr lang="en-US" sz="4000" dirty="0"/>
              <a:t>Membership Information: Worker Points</a:t>
            </a:r>
          </a:p>
        </p:txBody>
      </p:sp>
      <p:sp>
        <p:nvSpPr>
          <p:cNvPr id="4" name="Slide Number Placeholder 3"/>
          <p:cNvSpPr>
            <a:spLocks noGrp="1"/>
          </p:cNvSpPr>
          <p:nvPr>
            <p:ph type="sldNum" sz="quarter" idx="12"/>
          </p:nvPr>
        </p:nvSpPr>
        <p:spPr/>
        <p:txBody>
          <a:bodyPr/>
          <a:lstStyle/>
          <a:p>
            <a:fld id="{3D36C668-D6E2-49A8-9CC6-A63E4EFBAC20}" type="slidenum">
              <a:rPr lang="en-US" smtClean="0"/>
              <a:pPr/>
              <a:t>56</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220" y="16023"/>
            <a:ext cx="96705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detroit-scca.org/e107/e107_files/downloads/detroit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8061" y="16023"/>
            <a:ext cx="9991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shirts101.com/mm5/graphics/00000005/SC1_0703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24" t="21750" r="22075" b="21951"/>
          <a:stretch/>
        </p:blipFill>
        <p:spPr bwMode="auto">
          <a:xfrm>
            <a:off x="1292563" y="15809"/>
            <a:ext cx="674871" cy="6858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Stewart victory rc 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8"/>
          <p:cNvSpPr>
            <a:spLocks noGrp="1"/>
          </p:cNvSpPr>
          <p:nvPr>
            <p:ph idx="1"/>
          </p:nvPr>
        </p:nvSpPr>
        <p:spPr/>
        <p:txBody>
          <a:bodyPr/>
          <a:lstStyle/>
          <a:p>
            <a:r>
              <a:rPr lang="en-US" dirty="0"/>
              <a:t>Each worker point is worth $5.00 </a:t>
            </a:r>
          </a:p>
          <a:p>
            <a:r>
              <a:rPr lang="en-US" dirty="0"/>
              <a:t>Worker points can be redeemed for</a:t>
            </a:r>
          </a:p>
          <a:p>
            <a:pPr lvl="1"/>
            <a:r>
              <a:rPr lang="en-US" dirty="0"/>
              <a:t>Membership renewal,</a:t>
            </a:r>
          </a:p>
          <a:p>
            <a:pPr lvl="1"/>
            <a:r>
              <a:rPr lang="en-US" dirty="0"/>
              <a:t>Registration fees for region events including the annual banquet, </a:t>
            </a:r>
          </a:p>
          <a:p>
            <a:pPr lvl="1"/>
            <a:r>
              <a:rPr lang="en-US" dirty="0"/>
              <a:t>For merchandise offered by</a:t>
            </a:r>
          </a:p>
          <a:p>
            <a:pPr lvl="2"/>
            <a:r>
              <a:rPr lang="en-US" dirty="0"/>
              <a:t>Solo Performance</a:t>
            </a:r>
          </a:p>
          <a:p>
            <a:pPr lvl="2"/>
            <a:r>
              <a:rPr lang="en-US" dirty="0"/>
              <a:t>SCCAGear.com </a:t>
            </a:r>
          </a:p>
        </p:txBody>
      </p:sp>
    </p:spTree>
    <p:extLst>
      <p:ext uri="{BB962C8B-B14F-4D97-AF65-F5344CB8AC3E}">
        <p14:creationId xmlns:p14="http://schemas.microsoft.com/office/powerpoint/2010/main" val="1363881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686800" cy="685800"/>
          </a:xfrm>
        </p:spPr>
        <p:txBody>
          <a:bodyPr>
            <a:noAutofit/>
          </a:bodyPr>
          <a:lstStyle/>
          <a:p>
            <a:pPr algn="l"/>
            <a:r>
              <a:rPr lang="en-US" sz="4000" dirty="0"/>
              <a:t>Membership Information: Worker Points</a:t>
            </a:r>
          </a:p>
        </p:txBody>
      </p:sp>
      <p:sp>
        <p:nvSpPr>
          <p:cNvPr id="4" name="Slide Number Placeholder 3"/>
          <p:cNvSpPr>
            <a:spLocks noGrp="1"/>
          </p:cNvSpPr>
          <p:nvPr>
            <p:ph type="sldNum" sz="quarter" idx="12"/>
          </p:nvPr>
        </p:nvSpPr>
        <p:spPr/>
        <p:txBody>
          <a:bodyPr/>
          <a:lstStyle/>
          <a:p>
            <a:fld id="{3D36C668-D6E2-49A8-9CC6-A63E4EFBAC20}" type="slidenum">
              <a:rPr lang="en-US" smtClean="0"/>
              <a:pPr/>
              <a:t>57</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220" y="16023"/>
            <a:ext cx="96705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detroit-scca.org/e107/e107_files/downloads/detroit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8061" y="16023"/>
            <a:ext cx="9991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shirts101.com/mm5/graphics/00000005/SC1_0703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24" t="21750" r="22075" b="21951"/>
          <a:stretch/>
        </p:blipFill>
        <p:spPr bwMode="auto">
          <a:xfrm>
            <a:off x="1292563" y="15809"/>
            <a:ext cx="674871" cy="6858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Stewart victory rc 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Content Placeholder 8"/>
          <p:cNvSpPr>
            <a:spLocks noGrp="1"/>
          </p:cNvSpPr>
          <p:nvPr>
            <p:ph idx="1"/>
          </p:nvPr>
        </p:nvSpPr>
        <p:spPr/>
        <p:txBody>
          <a:bodyPr/>
          <a:lstStyle/>
          <a:p>
            <a:r>
              <a:rPr lang="en-US" dirty="0"/>
              <a:t>Each worker point is worth $5.00 </a:t>
            </a:r>
          </a:p>
          <a:p>
            <a:r>
              <a:rPr lang="en-US" dirty="0"/>
              <a:t>Worker points can be redeemed for</a:t>
            </a:r>
          </a:p>
          <a:p>
            <a:pPr lvl="1"/>
            <a:r>
              <a:rPr lang="en-US" dirty="0"/>
              <a:t>Membership renewal,</a:t>
            </a:r>
          </a:p>
          <a:p>
            <a:pPr lvl="1"/>
            <a:r>
              <a:rPr lang="en-US" dirty="0"/>
              <a:t>Registration fees for region events including the annual banquet, </a:t>
            </a:r>
          </a:p>
          <a:p>
            <a:pPr lvl="1"/>
            <a:r>
              <a:rPr lang="en-US" dirty="0"/>
              <a:t>For merchandise offered by</a:t>
            </a:r>
          </a:p>
          <a:p>
            <a:pPr lvl="2"/>
            <a:r>
              <a:rPr lang="en-US" dirty="0"/>
              <a:t>Solo Performance</a:t>
            </a:r>
          </a:p>
          <a:p>
            <a:pPr lvl="2"/>
            <a:r>
              <a:rPr lang="en-US" dirty="0"/>
              <a:t>SCCARegionGear.com </a:t>
            </a:r>
          </a:p>
        </p:txBody>
      </p:sp>
    </p:spTree>
    <p:extLst>
      <p:ext uri="{BB962C8B-B14F-4D97-AF65-F5344CB8AC3E}">
        <p14:creationId xmlns:p14="http://schemas.microsoft.com/office/powerpoint/2010/main" val="31772542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a:t>Michigan Turn Marshals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219200"/>
            <a:ext cx="3379584" cy="5025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439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4563A17-4C33-484E-B053-22D991CBDF7A}"/>
              </a:ext>
            </a:extLst>
          </p:cNvPr>
          <p:cNvPicPr>
            <a:picLocks noGrp="1" noChangeAspect="1"/>
          </p:cNvPicPr>
          <p:nvPr>
            <p:ph idx="1"/>
          </p:nvPr>
        </p:nvPicPr>
        <p:blipFill>
          <a:blip r:embed="rId2"/>
          <a:stretch>
            <a:fillRect/>
          </a:stretch>
        </p:blipFill>
        <p:spPr>
          <a:xfrm>
            <a:off x="548922" y="1600200"/>
            <a:ext cx="8046156" cy="4525963"/>
          </a:xfrm>
        </p:spPr>
      </p:pic>
      <p:sp>
        <p:nvSpPr>
          <p:cNvPr id="9" name="TextBox 8">
            <a:extLst>
              <a:ext uri="{FF2B5EF4-FFF2-40B4-BE49-F238E27FC236}">
                <a16:creationId xmlns:a16="http://schemas.microsoft.com/office/drawing/2014/main" id="{72798ED7-B494-4BF4-8848-E332224F0465}"/>
              </a:ext>
            </a:extLst>
          </p:cNvPr>
          <p:cNvSpPr txBox="1"/>
          <p:nvPr/>
        </p:nvSpPr>
        <p:spPr>
          <a:xfrm>
            <a:off x="762000" y="408671"/>
            <a:ext cx="4572000" cy="861774"/>
          </a:xfrm>
          <a:prstGeom prst="rect">
            <a:avLst/>
          </a:prstGeom>
          <a:noFill/>
        </p:spPr>
        <p:txBody>
          <a:bodyPr wrap="square">
            <a:spAutoFit/>
          </a:bodyPr>
          <a:lstStyle/>
          <a:p>
            <a:r>
              <a:rPr lang="en-US" sz="3200" dirty="0"/>
              <a:t>Find Events and register </a:t>
            </a:r>
          </a:p>
          <a:p>
            <a:r>
              <a:rPr lang="en-US" dirty="0"/>
              <a:t>https://www.motorsportreg.com/</a:t>
            </a:r>
          </a:p>
        </p:txBody>
      </p:sp>
    </p:spTree>
    <p:extLst>
      <p:ext uri="{BB962C8B-B14F-4D97-AF65-F5344CB8AC3E}">
        <p14:creationId xmlns:p14="http://schemas.microsoft.com/office/powerpoint/2010/main" val="190900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39866-4F03-4BE3-9CCC-F7366C258E83}"/>
              </a:ext>
            </a:extLst>
          </p:cNvPr>
          <p:cNvSpPr>
            <a:spLocks noGrp="1"/>
          </p:cNvSpPr>
          <p:nvPr>
            <p:ph type="title"/>
          </p:nvPr>
        </p:nvSpPr>
        <p:spPr/>
        <p:txBody>
          <a:bodyPr>
            <a:normAutofit fontScale="90000"/>
          </a:bodyPr>
          <a:lstStyle/>
          <a:p>
            <a:r>
              <a:rPr kumimoji="0" lang="en-US" altLang="en-US" sz="4400" b="1" i="0" strike="noStrike" cap="none" normalizeH="0" baseline="0" dirty="0" bmk="OLE_LINK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 Detroit Region Events &amp; Chairpersons</a:t>
            </a:r>
            <a:endParaRPr lang="en-US" dirty="0"/>
          </a:p>
        </p:txBody>
      </p:sp>
      <p:sp>
        <p:nvSpPr>
          <p:cNvPr id="4" name="Slide Number Placeholder 3">
            <a:extLst>
              <a:ext uri="{FF2B5EF4-FFF2-40B4-BE49-F238E27FC236}">
                <a16:creationId xmlns:a16="http://schemas.microsoft.com/office/drawing/2014/main" id="{4EC43ACE-2CD7-47C5-8604-520ED1E12A3A}"/>
              </a:ext>
            </a:extLst>
          </p:cNvPr>
          <p:cNvSpPr>
            <a:spLocks noGrp="1"/>
          </p:cNvSpPr>
          <p:nvPr>
            <p:ph type="sldNum" sz="quarter" idx="12"/>
          </p:nvPr>
        </p:nvSpPr>
        <p:spPr/>
        <p:txBody>
          <a:bodyPr/>
          <a:lstStyle/>
          <a:p>
            <a:fld id="{3D36C668-D6E2-49A8-9CC6-A63E4EFBAC20}" type="slidenum">
              <a:rPr lang="en-US" smtClean="0"/>
              <a:t>6</a:t>
            </a:fld>
            <a:endParaRPr lang="en-US" dirty="0"/>
          </a:p>
        </p:txBody>
      </p:sp>
      <p:sp>
        <p:nvSpPr>
          <p:cNvPr id="6" name="Rectangle 1">
            <a:extLst>
              <a:ext uri="{FF2B5EF4-FFF2-40B4-BE49-F238E27FC236}">
                <a16:creationId xmlns:a16="http://schemas.microsoft.com/office/drawing/2014/main" id="{1AF2CC5B-7609-46D4-B552-A3586010BF48}"/>
              </a:ext>
            </a:extLst>
          </p:cNvPr>
          <p:cNvSpPr>
            <a:spLocks noChangeArrowheads="1"/>
          </p:cNvSpPr>
          <p:nvPr/>
        </p:nvSpPr>
        <p:spPr bwMode="auto">
          <a:xfrm>
            <a:off x="152400" y="1357615"/>
            <a:ext cx="32807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1657350" algn="l"/>
                <a:tab pos="2743200" algn="l"/>
              </a:tabLst>
              <a:defRPr>
                <a:solidFill>
                  <a:schemeClr val="tx1"/>
                </a:solidFill>
                <a:latin typeface="Arial" panose="020B0604020202020204" pitchFamily="34" charset="0"/>
              </a:defRPr>
            </a:lvl1pPr>
            <a:lvl2pPr eaLnBrk="0" fontAlgn="base" hangingPunct="0">
              <a:spcBef>
                <a:spcPct val="0"/>
              </a:spcBef>
              <a:spcAft>
                <a:spcPct val="0"/>
              </a:spcAft>
              <a:tabLst>
                <a:tab pos="1657350" algn="l"/>
                <a:tab pos="2743200" algn="l"/>
              </a:tabLst>
              <a:defRPr>
                <a:solidFill>
                  <a:schemeClr val="tx1"/>
                </a:solidFill>
                <a:latin typeface="Arial" panose="020B0604020202020204" pitchFamily="34" charset="0"/>
              </a:defRPr>
            </a:lvl2pPr>
            <a:lvl3pPr eaLnBrk="0" fontAlgn="base" hangingPunct="0">
              <a:spcBef>
                <a:spcPct val="0"/>
              </a:spcBef>
              <a:spcAft>
                <a:spcPct val="0"/>
              </a:spcAft>
              <a:tabLst>
                <a:tab pos="1657350" algn="l"/>
                <a:tab pos="2743200" algn="l"/>
              </a:tabLst>
              <a:defRPr>
                <a:solidFill>
                  <a:schemeClr val="tx1"/>
                </a:solidFill>
                <a:latin typeface="Arial" panose="020B0604020202020204" pitchFamily="34" charset="0"/>
              </a:defRPr>
            </a:lvl3pPr>
            <a:lvl4pPr eaLnBrk="0" fontAlgn="base" hangingPunct="0">
              <a:spcBef>
                <a:spcPct val="0"/>
              </a:spcBef>
              <a:spcAft>
                <a:spcPct val="0"/>
              </a:spcAft>
              <a:tabLst>
                <a:tab pos="1657350" algn="l"/>
                <a:tab pos="2743200" algn="l"/>
              </a:tabLst>
              <a:defRPr>
                <a:solidFill>
                  <a:schemeClr val="tx1"/>
                </a:solidFill>
                <a:latin typeface="Arial" panose="020B0604020202020204" pitchFamily="34" charset="0"/>
              </a:defRPr>
            </a:lvl4pPr>
            <a:lvl5pPr eaLnBrk="0" fontAlgn="base" hangingPunct="0">
              <a:spcBef>
                <a:spcPct val="0"/>
              </a:spcBef>
              <a:spcAft>
                <a:spcPct val="0"/>
              </a:spcAft>
              <a:tabLst>
                <a:tab pos="1657350" algn="l"/>
                <a:tab pos="2743200" algn="l"/>
              </a:tabLst>
              <a:defRPr>
                <a:solidFill>
                  <a:schemeClr val="tx1"/>
                </a:solidFill>
                <a:latin typeface="Arial" panose="020B0604020202020204" pitchFamily="34" charset="0"/>
              </a:defRPr>
            </a:lvl5pPr>
            <a:lvl6pPr eaLnBrk="0" fontAlgn="base" hangingPunct="0">
              <a:spcBef>
                <a:spcPct val="0"/>
              </a:spcBef>
              <a:spcAft>
                <a:spcPct val="0"/>
              </a:spcAft>
              <a:tabLst>
                <a:tab pos="1657350" algn="l"/>
                <a:tab pos="2743200" algn="l"/>
              </a:tabLst>
              <a:defRPr>
                <a:solidFill>
                  <a:schemeClr val="tx1"/>
                </a:solidFill>
                <a:latin typeface="Arial" panose="020B0604020202020204" pitchFamily="34" charset="0"/>
              </a:defRPr>
            </a:lvl6pPr>
            <a:lvl7pPr eaLnBrk="0" fontAlgn="base" hangingPunct="0">
              <a:spcBef>
                <a:spcPct val="0"/>
              </a:spcBef>
              <a:spcAft>
                <a:spcPct val="0"/>
              </a:spcAft>
              <a:tabLst>
                <a:tab pos="1657350" algn="l"/>
                <a:tab pos="2743200" algn="l"/>
              </a:tabLst>
              <a:defRPr>
                <a:solidFill>
                  <a:schemeClr val="tx1"/>
                </a:solidFill>
                <a:latin typeface="Arial" panose="020B0604020202020204" pitchFamily="34" charset="0"/>
              </a:defRPr>
            </a:lvl7pPr>
            <a:lvl8pPr eaLnBrk="0" fontAlgn="base" hangingPunct="0">
              <a:spcBef>
                <a:spcPct val="0"/>
              </a:spcBef>
              <a:spcAft>
                <a:spcPct val="0"/>
              </a:spcAft>
              <a:tabLst>
                <a:tab pos="1657350" algn="l"/>
                <a:tab pos="2743200" algn="l"/>
              </a:tabLst>
              <a:defRPr>
                <a:solidFill>
                  <a:schemeClr val="tx1"/>
                </a:solidFill>
                <a:latin typeface="Arial" panose="020B0604020202020204" pitchFamily="34" charset="0"/>
              </a:defRPr>
            </a:lvl8pPr>
            <a:lvl9pPr eaLnBrk="0" fontAlgn="base" hangingPunct="0">
              <a:spcBef>
                <a:spcPct val="0"/>
              </a:spcBef>
              <a:spcAft>
                <a:spcPct val="0"/>
              </a:spcAft>
              <a:tabLst>
                <a:tab pos="1657350" algn="l"/>
                <a:tab pos="2743200"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1657350" algn="l"/>
                <a:tab pos="2743200" algn="l"/>
              </a:tabLst>
            </a:pPr>
            <a:r>
              <a:rPr kumimoji="0" lang="en-US" altLang="en-US" sz="280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
            </a:r>
            <a:r>
              <a:rPr kumimoji="0" lang="en-US" altLang="en-US" sz="2800" b="1" i="0" u="sng" strike="noStrike" cap="none" normalizeH="0" baseline="0" dirty="0" bmk="">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ALLY CHAIRS</a:t>
            </a:r>
            <a:endParaRPr kumimoji="0" lang="en-US" altLang="en-US" sz="28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1657350" algn="l"/>
                <a:tab pos="2743200" algn="l"/>
              </a:tabLst>
            </a:pPr>
            <a:r>
              <a:rPr kumimoji="0" lang="en-US" altLang="en-US" sz="1200" b="0" i="0" u="none" strike="noStrike" cap="none" normalizeH="0" baseline="0" dirty="0" bmk="_Hlk26512573">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C0ECFDED-19B7-4E06-B490-DF9B80B1D643}"/>
              </a:ext>
            </a:extLst>
          </p:cNvPr>
          <p:cNvGraphicFramePr>
            <a:graphicFrameLocks noGrp="1"/>
          </p:cNvGraphicFramePr>
          <p:nvPr>
            <p:extLst>
              <p:ext uri="{D42A27DB-BD31-4B8C-83A1-F6EECF244321}">
                <p14:modId xmlns:p14="http://schemas.microsoft.com/office/powerpoint/2010/main" val="1640459508"/>
              </p:ext>
            </p:extLst>
          </p:nvPr>
        </p:nvGraphicFramePr>
        <p:xfrm>
          <a:off x="685798" y="1905000"/>
          <a:ext cx="7620002" cy="4472118"/>
        </p:xfrm>
        <a:graphic>
          <a:graphicData uri="http://schemas.openxmlformats.org/drawingml/2006/table">
            <a:tbl>
              <a:tblPr firstRow="1" firstCol="1" bandRow="1">
                <a:tableStyleId>{5C22544A-7EE6-4342-B048-85BDC9FD1C3A}</a:tableStyleId>
              </a:tblPr>
              <a:tblGrid>
                <a:gridCol w="2169499">
                  <a:extLst>
                    <a:ext uri="{9D8B030D-6E8A-4147-A177-3AD203B41FA5}">
                      <a16:colId xmlns:a16="http://schemas.microsoft.com/office/drawing/2014/main" val="344447300"/>
                    </a:ext>
                  </a:extLst>
                </a:gridCol>
                <a:gridCol w="3575982">
                  <a:extLst>
                    <a:ext uri="{9D8B030D-6E8A-4147-A177-3AD203B41FA5}">
                      <a16:colId xmlns:a16="http://schemas.microsoft.com/office/drawing/2014/main" val="1162291521"/>
                    </a:ext>
                  </a:extLst>
                </a:gridCol>
                <a:gridCol w="1874521">
                  <a:extLst>
                    <a:ext uri="{9D8B030D-6E8A-4147-A177-3AD203B41FA5}">
                      <a16:colId xmlns:a16="http://schemas.microsoft.com/office/drawing/2014/main" val="250632454"/>
                    </a:ext>
                  </a:extLst>
                </a:gridCol>
              </a:tblGrid>
              <a:tr h="935655">
                <a:tc>
                  <a:txBody>
                    <a:bodyPr/>
                    <a:lstStyle/>
                    <a:p>
                      <a:pPr marL="0" marR="0">
                        <a:spcBef>
                          <a:spcPts val="0"/>
                        </a:spcBef>
                        <a:spcAft>
                          <a:spcPts val="0"/>
                        </a:spcAft>
                      </a:pPr>
                      <a:r>
                        <a:rPr lang="en-US" sz="1800" dirty="0">
                          <a:effectLst/>
                        </a:rPr>
                        <a:t>January 12</a:t>
                      </a:r>
                      <a:endParaRPr lang="en-US" sz="1800" dirty="0">
                        <a:effectLst/>
                        <a:latin typeface="Times New Roman" panose="02020603050405020304" pitchFamily="18" charset="0"/>
                        <a:ea typeface="Times New Roman" panose="02020603050405020304" pitchFamily="18" charset="0"/>
                      </a:endParaRPr>
                    </a:p>
                  </a:txBody>
                  <a:tcPr marL="47625" marR="95250" marT="38100" marB="38100" anchor="b"/>
                </a:tc>
                <a:tc>
                  <a:txBody>
                    <a:bodyPr/>
                    <a:lstStyle/>
                    <a:p>
                      <a:pPr marL="0" marR="0">
                        <a:spcBef>
                          <a:spcPts val="0"/>
                        </a:spcBef>
                        <a:spcAft>
                          <a:spcPts val="0"/>
                        </a:spcAft>
                      </a:pPr>
                      <a:r>
                        <a:rPr lang="en-US" sz="1800" b="0" dirty="0">
                          <a:solidFill>
                            <a:schemeClr val="tx1"/>
                          </a:solidFill>
                          <a:effectLst/>
                        </a:rPr>
                        <a:t>Son of Snow Drift XXI</a:t>
                      </a:r>
                      <a:br>
                        <a:rPr lang="en-US" sz="1800" b="0" dirty="0">
                          <a:solidFill>
                            <a:schemeClr val="tx1"/>
                          </a:solidFill>
                          <a:effectLst/>
                        </a:rPr>
                      </a:br>
                      <a:r>
                        <a:rPr lang="en-US" sz="1800" b="0" dirty="0">
                          <a:solidFill>
                            <a:schemeClr val="tx1"/>
                          </a:solidFill>
                          <a:effectLst/>
                        </a:rPr>
                        <a:t>Aubree’s Pizzeria and Grill in South Lyon, MI</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47625" marR="95250" marT="38100" marB="38100" anchor="b"/>
                </a:tc>
                <a:tc>
                  <a:txBody>
                    <a:bodyPr/>
                    <a:lstStyle/>
                    <a:p>
                      <a:pPr marL="0" marR="0">
                        <a:spcBef>
                          <a:spcPts val="0"/>
                        </a:spcBef>
                        <a:spcAft>
                          <a:spcPts val="0"/>
                        </a:spcAft>
                      </a:pPr>
                      <a:endParaRPr lang="en-US" sz="1800" b="0" dirty="0">
                        <a:solidFill>
                          <a:schemeClr val="tx1"/>
                        </a:solidFill>
                        <a:effectLst/>
                      </a:endParaRPr>
                    </a:p>
                    <a:p>
                      <a:pPr marL="0" marR="0">
                        <a:spcBef>
                          <a:spcPts val="0"/>
                        </a:spcBef>
                        <a:spcAft>
                          <a:spcPts val="0"/>
                        </a:spcAft>
                      </a:pP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Scott Harvey</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521614895"/>
                  </a:ext>
                </a:extLst>
              </a:tr>
              <a:tr h="650202">
                <a:tc>
                  <a:txBody>
                    <a:bodyPr/>
                    <a:lstStyle/>
                    <a:p>
                      <a:pPr marL="0" marR="0">
                        <a:spcBef>
                          <a:spcPts val="0"/>
                        </a:spcBef>
                        <a:spcAft>
                          <a:spcPts val="0"/>
                        </a:spcAft>
                      </a:pPr>
                      <a:r>
                        <a:rPr lang="en-US" sz="1800" dirty="0">
                          <a:effectLst/>
                        </a:rPr>
                        <a:t>September 12-13</a:t>
                      </a:r>
                      <a:endParaRPr lang="en-US" sz="1800" dirty="0">
                        <a:effectLst/>
                        <a:latin typeface="Times New Roman" panose="02020603050405020304" pitchFamily="18" charset="0"/>
                        <a:ea typeface="Times New Roman" panose="02020603050405020304" pitchFamily="18" charset="0"/>
                      </a:endParaRPr>
                    </a:p>
                  </a:txBody>
                  <a:tcPr marL="47625" marR="95250" marT="38100" marB="38100" anchor="b"/>
                </a:tc>
                <a:tc>
                  <a:txBody>
                    <a:bodyPr/>
                    <a:lstStyle/>
                    <a:p>
                      <a:pPr marL="0" marR="0">
                        <a:spcBef>
                          <a:spcPts val="0"/>
                        </a:spcBef>
                        <a:spcAft>
                          <a:spcPts val="0"/>
                        </a:spcAft>
                      </a:pPr>
                      <a:r>
                        <a:rPr lang="en-US" sz="1800" dirty="0">
                          <a:effectLst/>
                        </a:rPr>
                        <a:t>Press On Regardless</a:t>
                      </a:r>
                      <a:br>
                        <a:rPr lang="en-US" sz="1800" dirty="0">
                          <a:effectLst/>
                        </a:rPr>
                      </a:br>
                      <a:r>
                        <a:rPr lang="en-US" sz="1800" dirty="0">
                          <a:effectLst/>
                        </a:rPr>
                        <a:t>Hampton Inn in Gaylord, MI</a:t>
                      </a:r>
                      <a:endParaRPr lang="en-US" sz="1800" dirty="0">
                        <a:effectLst/>
                        <a:latin typeface="Times New Roman" panose="02020603050405020304" pitchFamily="18" charset="0"/>
                        <a:ea typeface="Times New Roman" panose="02020603050405020304" pitchFamily="18" charset="0"/>
                      </a:endParaRPr>
                    </a:p>
                  </a:txBody>
                  <a:tcPr marL="47625" marR="95250" marT="38100" marB="38100" anchor="b"/>
                </a:tc>
                <a:tc>
                  <a:txBody>
                    <a:bodyPr/>
                    <a:lstStyle/>
                    <a:p>
                      <a:pPr marL="0" marR="0">
                        <a:spcBef>
                          <a:spcPts val="0"/>
                        </a:spcBef>
                        <a:spcAft>
                          <a:spcPts val="0"/>
                        </a:spcAft>
                      </a:pPr>
                      <a:endParaRPr lang="en-US" sz="1800" dirty="0">
                        <a:effectLst/>
                      </a:endParaRPr>
                    </a:p>
                    <a:p>
                      <a:pPr marL="0" marR="0">
                        <a:spcBef>
                          <a:spcPts val="0"/>
                        </a:spcBef>
                        <a:spcAft>
                          <a:spcPts val="0"/>
                        </a:spcAft>
                      </a:pPr>
                      <a:r>
                        <a:rPr lang="en-US" sz="1800" dirty="0">
                          <a:effectLst/>
                        </a:rPr>
                        <a:t>Bruce Fisher</a:t>
                      </a:r>
                      <a:endParaRPr lang="en-US" sz="18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977550011"/>
                  </a:ext>
                </a:extLst>
              </a:tr>
              <a:tr h="650202">
                <a:tc>
                  <a:txBody>
                    <a:bodyPr/>
                    <a:lstStyle/>
                    <a:p>
                      <a:pPr marL="0" marR="0">
                        <a:spcBef>
                          <a:spcPts val="0"/>
                        </a:spcBef>
                        <a:spcAft>
                          <a:spcPts val="0"/>
                        </a:spcAft>
                      </a:pPr>
                      <a:r>
                        <a:rPr lang="en-US" sz="1800" dirty="0">
                          <a:effectLst/>
                        </a:rPr>
                        <a:t>November 13</a:t>
                      </a:r>
                      <a:endParaRPr lang="en-US" sz="1800" dirty="0">
                        <a:effectLst/>
                        <a:latin typeface="Times New Roman" panose="02020603050405020304" pitchFamily="18" charset="0"/>
                        <a:ea typeface="Times New Roman" panose="02020603050405020304" pitchFamily="18" charset="0"/>
                      </a:endParaRPr>
                    </a:p>
                  </a:txBody>
                  <a:tcPr marL="47625" marR="95250" marT="38100" marB="38100" anchor="b"/>
                </a:tc>
                <a:tc>
                  <a:txBody>
                    <a:bodyPr/>
                    <a:lstStyle/>
                    <a:p>
                      <a:pPr marL="0" marR="0">
                        <a:spcBef>
                          <a:spcPts val="0"/>
                        </a:spcBef>
                        <a:spcAft>
                          <a:spcPts val="0"/>
                        </a:spcAft>
                      </a:pPr>
                      <a:r>
                        <a:rPr lang="en-US" sz="1800" dirty="0">
                          <a:effectLst/>
                        </a:rPr>
                        <a:t>Hell and Back (USRRC Tour)</a:t>
                      </a:r>
                      <a:br>
                        <a:rPr lang="en-US" sz="1800" dirty="0">
                          <a:effectLst/>
                        </a:rPr>
                      </a:br>
                      <a:r>
                        <a:rPr lang="en-US" sz="1800" dirty="0">
                          <a:effectLst/>
                        </a:rPr>
                        <a:t>Days Inn in Whitmore Lake, MI</a:t>
                      </a:r>
                      <a:endParaRPr lang="en-US" sz="1800" dirty="0">
                        <a:effectLst/>
                        <a:latin typeface="Times New Roman" panose="02020603050405020304" pitchFamily="18" charset="0"/>
                        <a:ea typeface="Times New Roman" panose="02020603050405020304" pitchFamily="18" charset="0"/>
                      </a:endParaRPr>
                    </a:p>
                  </a:txBody>
                  <a:tcPr marL="47625" marR="95250" marT="38100" marB="38100" anchor="b"/>
                </a:tc>
                <a:tc>
                  <a:txBody>
                    <a:bodyPr/>
                    <a:lstStyle/>
                    <a:p>
                      <a:pPr marL="0" marR="0">
                        <a:spcBef>
                          <a:spcPts val="0"/>
                        </a:spcBef>
                        <a:spcAft>
                          <a:spcPts val="0"/>
                        </a:spcAft>
                      </a:pPr>
                      <a:endParaRPr lang="en-US" sz="1800" dirty="0">
                        <a:effectLst/>
                      </a:endParaRPr>
                    </a:p>
                    <a:p>
                      <a:pPr marL="0" marR="0">
                        <a:spcBef>
                          <a:spcPts val="0"/>
                        </a:spcBef>
                        <a:spcAft>
                          <a:spcPts val="0"/>
                        </a:spcAft>
                      </a:pPr>
                      <a:r>
                        <a:rPr lang="en-US" sz="1800" dirty="0">
                          <a:effectLst/>
                        </a:rPr>
                        <a:t>Scott Harvey</a:t>
                      </a:r>
                      <a:endParaRPr lang="en-US" sz="18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854673675"/>
                  </a:ext>
                </a:extLst>
              </a:tr>
              <a:tr h="650202">
                <a:tc>
                  <a:txBody>
                    <a:bodyPr/>
                    <a:lstStyle/>
                    <a:p>
                      <a:pPr marL="0" marR="0">
                        <a:spcBef>
                          <a:spcPts val="0"/>
                        </a:spcBef>
                        <a:spcAft>
                          <a:spcPts val="0"/>
                        </a:spcAft>
                      </a:pPr>
                      <a:r>
                        <a:rPr lang="en-US" sz="1800" dirty="0">
                          <a:effectLst/>
                        </a:rPr>
                        <a:t>November 14</a:t>
                      </a:r>
                      <a:endParaRPr lang="en-US" sz="1800" dirty="0">
                        <a:effectLst/>
                        <a:latin typeface="Times New Roman" panose="02020603050405020304" pitchFamily="18" charset="0"/>
                        <a:ea typeface="Times New Roman" panose="02020603050405020304" pitchFamily="18" charset="0"/>
                      </a:endParaRPr>
                    </a:p>
                  </a:txBody>
                  <a:tcPr marL="47625" marR="95250" marT="38100" marB="38100" anchor="b"/>
                </a:tc>
                <a:tc>
                  <a:txBody>
                    <a:bodyPr/>
                    <a:lstStyle/>
                    <a:p>
                      <a:pPr marL="0" marR="0">
                        <a:spcBef>
                          <a:spcPts val="0"/>
                        </a:spcBef>
                        <a:spcAft>
                          <a:spcPts val="0"/>
                        </a:spcAft>
                      </a:pPr>
                      <a:r>
                        <a:rPr lang="en-US" sz="1800" dirty="0">
                          <a:effectLst/>
                        </a:rPr>
                        <a:t>Pavement Ends (USRRC Tour)</a:t>
                      </a:r>
                      <a:br>
                        <a:rPr lang="en-US" sz="1800" dirty="0">
                          <a:effectLst/>
                        </a:rPr>
                      </a:br>
                      <a:r>
                        <a:rPr lang="en-US" sz="1800" dirty="0">
                          <a:effectLst/>
                        </a:rPr>
                        <a:t>Days Inn in Whitmore Lake, MI</a:t>
                      </a:r>
                      <a:endParaRPr lang="en-US" sz="1800" dirty="0">
                        <a:effectLst/>
                        <a:latin typeface="Times New Roman" panose="02020603050405020304" pitchFamily="18" charset="0"/>
                        <a:ea typeface="Times New Roman" panose="02020603050405020304" pitchFamily="18" charset="0"/>
                      </a:endParaRPr>
                    </a:p>
                  </a:txBody>
                  <a:tcPr marL="47625" marR="95250" marT="38100" marB="38100" anchor="b"/>
                </a:tc>
                <a:tc>
                  <a:txBody>
                    <a:bodyPr/>
                    <a:lstStyle/>
                    <a:p>
                      <a:pPr marL="0" marR="0">
                        <a:spcBef>
                          <a:spcPts val="0"/>
                        </a:spcBef>
                        <a:spcAft>
                          <a:spcPts val="0"/>
                        </a:spcAft>
                      </a:pPr>
                      <a:endParaRPr lang="en-US" sz="1800" dirty="0">
                        <a:effectLst/>
                      </a:endParaRPr>
                    </a:p>
                    <a:p>
                      <a:pPr marL="0" marR="0">
                        <a:spcBef>
                          <a:spcPts val="0"/>
                        </a:spcBef>
                        <a:spcAft>
                          <a:spcPts val="0"/>
                        </a:spcAft>
                      </a:pPr>
                      <a:r>
                        <a:rPr lang="en-US" sz="1800" dirty="0">
                          <a:effectLst/>
                        </a:rPr>
                        <a:t>John Kytasty</a:t>
                      </a:r>
                      <a:endParaRPr lang="en-US" sz="18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392426960"/>
                  </a:ext>
                </a:extLst>
              </a:tr>
              <a:tr h="935655">
                <a:tc>
                  <a:txBody>
                    <a:bodyPr/>
                    <a:lstStyle/>
                    <a:p>
                      <a:pPr marL="0" marR="0">
                        <a:spcBef>
                          <a:spcPts val="0"/>
                        </a:spcBef>
                        <a:spcAft>
                          <a:spcPts val="0"/>
                        </a:spcAft>
                      </a:pPr>
                      <a:r>
                        <a:rPr lang="en-US" sz="1800" dirty="0">
                          <a:effectLst/>
                        </a:rPr>
                        <a:t>November 15</a:t>
                      </a:r>
                      <a:endParaRPr lang="en-US" sz="1800" dirty="0">
                        <a:effectLst/>
                        <a:latin typeface="Times New Roman" panose="02020603050405020304" pitchFamily="18" charset="0"/>
                        <a:ea typeface="Times New Roman" panose="02020603050405020304" pitchFamily="18" charset="0"/>
                      </a:endParaRPr>
                    </a:p>
                  </a:txBody>
                  <a:tcPr marL="47625" marR="95250" marT="38100" marB="38100" anchor="b"/>
                </a:tc>
                <a:tc>
                  <a:txBody>
                    <a:bodyPr/>
                    <a:lstStyle/>
                    <a:p>
                      <a:pPr marL="0" marR="0">
                        <a:spcBef>
                          <a:spcPts val="0"/>
                        </a:spcBef>
                        <a:spcAft>
                          <a:spcPts val="0"/>
                        </a:spcAft>
                      </a:pPr>
                      <a:r>
                        <a:rPr lang="en-US" sz="1800" dirty="0">
                          <a:effectLst/>
                        </a:rPr>
                        <a:t>Are You Territorial? (USRRC Course)</a:t>
                      </a:r>
                      <a:br>
                        <a:rPr lang="en-US" sz="1800" dirty="0">
                          <a:effectLst/>
                        </a:rPr>
                      </a:br>
                      <a:r>
                        <a:rPr lang="en-US" sz="1800" dirty="0">
                          <a:effectLst/>
                        </a:rPr>
                        <a:t>Days Inn in Whitmore Lake, MI</a:t>
                      </a:r>
                      <a:endParaRPr lang="en-US" sz="1800" dirty="0">
                        <a:effectLst/>
                        <a:latin typeface="Times New Roman" panose="02020603050405020304" pitchFamily="18" charset="0"/>
                        <a:ea typeface="Times New Roman" panose="02020603050405020304" pitchFamily="18" charset="0"/>
                      </a:endParaRPr>
                    </a:p>
                  </a:txBody>
                  <a:tcPr marL="47625" marR="95250" marT="38100" marB="38100" anchor="b"/>
                </a:tc>
                <a:tc>
                  <a:txBody>
                    <a:bodyPr/>
                    <a:lstStyle/>
                    <a:p>
                      <a:pPr marL="0" marR="0">
                        <a:spcBef>
                          <a:spcPts val="0"/>
                        </a:spcBef>
                        <a:spcAft>
                          <a:spcPts val="0"/>
                        </a:spcAft>
                      </a:pPr>
                      <a:endParaRPr lang="en-US" sz="1800" dirty="0">
                        <a:effectLst/>
                      </a:endParaRPr>
                    </a:p>
                    <a:p>
                      <a:pPr marL="0" marR="0">
                        <a:spcBef>
                          <a:spcPts val="0"/>
                        </a:spcBef>
                        <a:spcAft>
                          <a:spcPts val="0"/>
                        </a:spcAft>
                      </a:pPr>
                      <a:r>
                        <a:rPr lang="en-US" sz="1800" dirty="0">
                          <a:effectLst/>
                        </a:rPr>
                        <a:t>Bruce Fisher</a:t>
                      </a:r>
                      <a:endParaRPr lang="en-US" sz="18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157819831"/>
                  </a:ext>
                </a:extLst>
              </a:tr>
              <a:tr h="650202">
                <a:tc>
                  <a:txBody>
                    <a:bodyPr/>
                    <a:lstStyle/>
                    <a:p>
                      <a:pPr marL="0" marR="0">
                        <a:spcBef>
                          <a:spcPts val="0"/>
                        </a:spcBef>
                        <a:spcAft>
                          <a:spcPts val="0"/>
                        </a:spcAft>
                      </a:pPr>
                      <a:r>
                        <a:rPr lang="en-US" sz="1800" dirty="0">
                          <a:effectLst/>
                        </a:rPr>
                        <a:t>November 13-15</a:t>
                      </a:r>
                      <a:endParaRPr lang="en-US" sz="1800" dirty="0">
                        <a:effectLst/>
                        <a:latin typeface="Times New Roman" panose="02020603050405020304" pitchFamily="18" charset="0"/>
                        <a:ea typeface="Times New Roman" panose="02020603050405020304" pitchFamily="18" charset="0"/>
                      </a:endParaRPr>
                    </a:p>
                  </a:txBody>
                  <a:tcPr marL="47625" marR="95250" marT="38100" marB="38100" anchor="b"/>
                </a:tc>
                <a:tc>
                  <a:txBody>
                    <a:bodyPr/>
                    <a:lstStyle/>
                    <a:p>
                      <a:pPr marL="0" marR="0">
                        <a:spcBef>
                          <a:spcPts val="0"/>
                        </a:spcBef>
                        <a:spcAft>
                          <a:spcPts val="0"/>
                        </a:spcAft>
                      </a:pPr>
                      <a:r>
                        <a:rPr lang="en-US" sz="1800" dirty="0">
                          <a:effectLst/>
                        </a:rPr>
                        <a:t>USRRC Overall </a:t>
                      </a:r>
                      <a:br>
                        <a:rPr lang="en-US" sz="1800" dirty="0">
                          <a:effectLst/>
                        </a:rPr>
                      </a:br>
                      <a:r>
                        <a:rPr lang="en-US" sz="1800" dirty="0">
                          <a:effectLst/>
                        </a:rPr>
                        <a:t>Days Inn in Whitmore Lake, MI</a:t>
                      </a:r>
                      <a:endParaRPr lang="en-US" sz="1800" dirty="0">
                        <a:effectLst/>
                        <a:latin typeface="Times New Roman" panose="02020603050405020304" pitchFamily="18" charset="0"/>
                        <a:ea typeface="Times New Roman" panose="02020603050405020304" pitchFamily="18" charset="0"/>
                      </a:endParaRPr>
                    </a:p>
                  </a:txBody>
                  <a:tcPr marL="47625" marR="95250" marT="38100" marB="38100" anchor="b"/>
                </a:tc>
                <a:tc>
                  <a:txBody>
                    <a:bodyPr/>
                    <a:lstStyle/>
                    <a:p>
                      <a:pPr marL="0" marR="0">
                        <a:spcBef>
                          <a:spcPts val="0"/>
                        </a:spcBef>
                        <a:spcAft>
                          <a:spcPts val="0"/>
                        </a:spcAft>
                      </a:pPr>
                      <a:endParaRPr lang="en-US" sz="1800" dirty="0">
                        <a:effectLst/>
                      </a:endParaRPr>
                    </a:p>
                    <a:p>
                      <a:pPr marL="0" marR="0">
                        <a:spcBef>
                          <a:spcPts val="0"/>
                        </a:spcBef>
                        <a:spcAft>
                          <a:spcPts val="0"/>
                        </a:spcAft>
                      </a:pPr>
                      <a:r>
                        <a:rPr lang="en-US" sz="1800" dirty="0">
                          <a:effectLst/>
                        </a:rPr>
                        <a:t>Piotr Roszczenko</a:t>
                      </a:r>
                      <a:endParaRPr lang="en-US" sz="18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808965117"/>
                  </a:ext>
                </a:extLst>
              </a:tr>
            </a:tbl>
          </a:graphicData>
        </a:graphic>
      </p:graphicFrame>
      <p:sp>
        <p:nvSpPr>
          <p:cNvPr id="10" name="Rectangle 2">
            <a:extLst>
              <a:ext uri="{FF2B5EF4-FFF2-40B4-BE49-F238E27FC236}">
                <a16:creationId xmlns:a16="http://schemas.microsoft.com/office/drawing/2014/main" id="{49D961B2-F44A-482A-82BF-538D33A402E7}"/>
              </a:ext>
            </a:extLst>
          </p:cNvPr>
          <p:cNvSpPr>
            <a:spLocks noChangeArrowheads="1"/>
          </p:cNvSpPr>
          <p:nvPr/>
        </p:nvSpPr>
        <p:spPr bwMode="auto">
          <a:xfrm>
            <a:off x="500971" y="2446338"/>
            <a:ext cx="10409917" cy="52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3" name="TextBox 2">
            <a:extLst>
              <a:ext uri="{FF2B5EF4-FFF2-40B4-BE49-F238E27FC236}">
                <a16:creationId xmlns:a16="http://schemas.microsoft.com/office/drawing/2014/main" id="{915C29E1-BB3C-4B4A-B07E-70DE5AB56E0D}"/>
              </a:ext>
            </a:extLst>
          </p:cNvPr>
          <p:cNvSpPr txBox="1"/>
          <p:nvPr/>
        </p:nvSpPr>
        <p:spPr>
          <a:xfrm>
            <a:off x="2819400" y="1917315"/>
            <a:ext cx="2743199" cy="369332"/>
          </a:xfrm>
          <a:prstGeom prst="rect">
            <a:avLst/>
          </a:prstGeom>
          <a:solidFill>
            <a:schemeClr val="accent1"/>
          </a:solidFill>
        </p:spPr>
        <p:txBody>
          <a:bodyPr wrap="square" rtlCol="0">
            <a:spAutoFit/>
          </a:bodyPr>
          <a:lstStyle/>
          <a:p>
            <a:r>
              <a:rPr lang="en-US" b="0" i="0" dirty="0">
                <a:effectLst/>
                <a:latin typeface="Open Sans" panose="020B0606030504020204" pitchFamily="34" charset="0"/>
              </a:rPr>
              <a:t> </a:t>
            </a:r>
            <a:r>
              <a:rPr lang="en-US" i="1" dirty="0">
                <a:latin typeface="Open Sans" panose="020B0606030504020204" pitchFamily="34" charset="0"/>
              </a:rPr>
              <a:t>S</a:t>
            </a:r>
            <a:r>
              <a:rPr lang="en-US" b="0" i="1" dirty="0">
                <a:effectLst/>
                <a:latin typeface="Open Sans" panose="020B0606030504020204" pitchFamily="34" charset="0"/>
              </a:rPr>
              <a:t>on of Sno*Drift XXII</a:t>
            </a:r>
            <a:endParaRPr lang="en-US" dirty="0"/>
          </a:p>
        </p:txBody>
      </p:sp>
    </p:spTree>
    <p:extLst>
      <p:ext uri="{BB962C8B-B14F-4D97-AF65-F5344CB8AC3E}">
        <p14:creationId xmlns:p14="http://schemas.microsoft.com/office/powerpoint/2010/main" val="12978776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FDD6BF6-A714-4FE5-B9D0-301B77E47B6D}"/>
              </a:ext>
            </a:extLst>
          </p:cNvPr>
          <p:cNvPicPr>
            <a:picLocks noGrp="1" noChangeAspect="1"/>
          </p:cNvPicPr>
          <p:nvPr>
            <p:ph idx="1"/>
          </p:nvPr>
        </p:nvPicPr>
        <p:blipFill>
          <a:blip r:embed="rId2"/>
          <a:stretch>
            <a:fillRect/>
          </a:stretch>
        </p:blipFill>
        <p:spPr>
          <a:xfrm>
            <a:off x="1066800" y="1600200"/>
            <a:ext cx="6801364" cy="4297363"/>
          </a:xfrm>
        </p:spPr>
      </p:pic>
      <p:pic>
        <p:nvPicPr>
          <p:cNvPr id="8" name="Picture 7">
            <a:extLst>
              <a:ext uri="{FF2B5EF4-FFF2-40B4-BE49-F238E27FC236}">
                <a16:creationId xmlns:a16="http://schemas.microsoft.com/office/drawing/2014/main" id="{9F06E266-4C47-46ED-BD74-D3BDAC186A90}"/>
              </a:ext>
            </a:extLst>
          </p:cNvPr>
          <p:cNvPicPr>
            <a:picLocks noChangeAspect="1"/>
          </p:cNvPicPr>
          <p:nvPr/>
        </p:nvPicPr>
        <p:blipFill>
          <a:blip r:embed="rId3"/>
          <a:stretch>
            <a:fillRect/>
          </a:stretch>
        </p:blipFill>
        <p:spPr>
          <a:xfrm>
            <a:off x="761468" y="457200"/>
            <a:ext cx="3810532" cy="800212"/>
          </a:xfrm>
          <a:prstGeom prst="rect">
            <a:avLst/>
          </a:prstGeom>
        </p:spPr>
      </p:pic>
    </p:spTree>
    <p:extLst>
      <p:ext uri="{BB962C8B-B14F-4D97-AF65-F5344CB8AC3E}">
        <p14:creationId xmlns:p14="http://schemas.microsoft.com/office/powerpoint/2010/main" val="150020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2EE886-7062-4BB7-A3DC-407BF1200532}"/>
              </a:ext>
            </a:extLst>
          </p:cNvPr>
          <p:cNvSpPr>
            <a:spLocks noGrp="1"/>
          </p:cNvSpPr>
          <p:nvPr>
            <p:ph type="sldNum" sz="quarter" idx="12"/>
          </p:nvPr>
        </p:nvSpPr>
        <p:spPr/>
        <p:txBody>
          <a:bodyPr/>
          <a:lstStyle/>
          <a:p>
            <a:fld id="{3D36C668-D6E2-49A8-9CC6-A63E4EFBAC20}" type="slidenum">
              <a:rPr lang="en-US" smtClean="0"/>
              <a:t>7</a:t>
            </a:fld>
            <a:endParaRPr lang="en-US" dirty="0"/>
          </a:p>
        </p:txBody>
      </p:sp>
      <p:sp>
        <p:nvSpPr>
          <p:cNvPr id="5" name="Rectangle 2">
            <a:extLst>
              <a:ext uri="{FF2B5EF4-FFF2-40B4-BE49-F238E27FC236}">
                <a16:creationId xmlns:a16="http://schemas.microsoft.com/office/drawing/2014/main" id="{E329F3F3-9C9E-4BD2-BB34-17C9539669A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25" name="Picture 1" descr="Detroit Region SCCA">
            <a:extLst>
              <a:ext uri="{FF2B5EF4-FFF2-40B4-BE49-F238E27FC236}">
                <a16:creationId xmlns:a16="http://schemas.microsoft.com/office/drawing/2014/main" id="{9EC6EC50-3F69-41B0-A5C7-7CE9FBBC8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7" y="608481"/>
            <a:ext cx="7299325" cy="9370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9371FF79-4770-420C-B4FF-87C8BFE49DC6}"/>
              </a:ext>
            </a:extLst>
          </p:cNvPr>
          <p:cNvSpPr>
            <a:spLocks noChangeArrowheads="1"/>
          </p:cNvSpPr>
          <p:nvPr/>
        </p:nvSpPr>
        <p:spPr bwMode="auto">
          <a:xfrm>
            <a:off x="1066800" y="1815128"/>
            <a:ext cx="6324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Detroit Region SCCA</a:t>
            </a:r>
            <a:endParaRPr kumimoji="0" lang="en-US" altLang="en-US" sz="4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2020 Awards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B2ADA111-14D2-4B04-86C8-E2AC52400709}"/>
              </a:ext>
            </a:extLst>
          </p:cNvPr>
          <p:cNvSpPr/>
          <p:nvPr/>
        </p:nvSpPr>
        <p:spPr>
          <a:xfrm>
            <a:off x="304800" y="3622048"/>
            <a:ext cx="8382000" cy="1754326"/>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Congratulations </a:t>
            </a:r>
          </a:p>
          <a:p>
            <a:pPr algn="ctr"/>
            <a:r>
              <a:rPr lang="en-US" sz="5400" b="1" dirty="0">
                <a:ln w="22225">
                  <a:solidFill>
                    <a:schemeClr val="accent2"/>
                  </a:solidFill>
                  <a:prstDash val="solid"/>
                </a:ln>
                <a:solidFill>
                  <a:schemeClr val="accent2">
                    <a:lumMod val="40000"/>
                    <a:lumOff val="60000"/>
                  </a:schemeClr>
                </a:solidFill>
              </a:rPr>
              <a:t>Award Winners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8072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116C-52CD-4F7E-B488-1203000EE643}"/>
              </a:ext>
            </a:extLst>
          </p:cNvPr>
          <p:cNvSpPr>
            <a:spLocks noGrp="1"/>
          </p:cNvSpPr>
          <p:nvPr>
            <p:ph type="title"/>
          </p:nvPr>
        </p:nvSpPr>
        <p:spPr>
          <a:xfrm>
            <a:off x="381000" y="342107"/>
            <a:ext cx="8229600" cy="1143000"/>
          </a:xfrm>
        </p:spPr>
        <p:txBody>
          <a:bodyPr/>
          <a:lstStyle/>
          <a:p>
            <a:r>
              <a:rPr lang="en-US" dirty="0"/>
              <a:t>2020 Awards	</a:t>
            </a:r>
          </a:p>
        </p:txBody>
      </p:sp>
      <p:sp>
        <p:nvSpPr>
          <p:cNvPr id="3" name="Content Placeholder 2">
            <a:extLst>
              <a:ext uri="{FF2B5EF4-FFF2-40B4-BE49-F238E27FC236}">
                <a16:creationId xmlns:a16="http://schemas.microsoft.com/office/drawing/2014/main" id="{83AD9946-FDA3-4944-BA61-90EB6B233240}"/>
              </a:ext>
            </a:extLst>
          </p:cNvPr>
          <p:cNvSpPr>
            <a:spLocks noGrp="1"/>
          </p:cNvSpPr>
          <p:nvPr>
            <p:ph idx="1"/>
          </p:nvPr>
        </p:nvSpPr>
        <p:spPr/>
        <p:txBody>
          <a:bodyPr>
            <a:normAutofit lnSpcReduction="10000"/>
          </a:bodyPr>
          <a:lstStyle/>
          <a:p>
            <a:r>
              <a:rPr lang="en-US" dirty="0"/>
              <a:t>Race</a:t>
            </a:r>
          </a:p>
          <a:p>
            <a:r>
              <a:rPr lang="en-US" dirty="0"/>
              <a:t>Rally</a:t>
            </a:r>
          </a:p>
          <a:p>
            <a:r>
              <a:rPr lang="en-US" dirty="0"/>
              <a:t>RallyCross</a:t>
            </a:r>
          </a:p>
          <a:p>
            <a:r>
              <a:rPr lang="en-US" dirty="0"/>
              <a:t>Solo (Autocross)</a:t>
            </a:r>
          </a:p>
          <a:p>
            <a:endParaRPr lang="en-US" dirty="0"/>
          </a:p>
          <a:p>
            <a:r>
              <a:rPr lang="en-US" dirty="0"/>
              <a:t>Winners will be posted on DRSCCA.org</a:t>
            </a:r>
          </a:p>
          <a:p>
            <a:r>
              <a:rPr lang="en-US" dirty="0">
                <a:hlinkClick r:id="rId2"/>
              </a:rPr>
              <a:t>Detroit Region SCCA – Race / Rally / Rallycross / Autocross (drscca.org)</a:t>
            </a: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83CA009-D6AC-487D-A0FE-E43BF66FE572}"/>
              </a:ext>
            </a:extLst>
          </p:cNvPr>
          <p:cNvSpPr>
            <a:spLocks noGrp="1"/>
          </p:cNvSpPr>
          <p:nvPr>
            <p:ph type="sldNum" sz="quarter" idx="12"/>
          </p:nvPr>
        </p:nvSpPr>
        <p:spPr/>
        <p:txBody>
          <a:bodyPr/>
          <a:lstStyle/>
          <a:p>
            <a:fld id="{3D36C668-D6E2-49A8-9CC6-A63E4EFBAC20}" type="slidenum">
              <a:rPr lang="en-US" smtClean="0"/>
              <a:t>8</a:t>
            </a:fld>
            <a:endParaRPr lang="en-US" dirty="0"/>
          </a:p>
        </p:txBody>
      </p:sp>
      <p:sp>
        <p:nvSpPr>
          <p:cNvPr id="5" name="Rectangle 4">
            <a:extLst>
              <a:ext uri="{FF2B5EF4-FFF2-40B4-BE49-F238E27FC236}">
                <a16:creationId xmlns:a16="http://schemas.microsoft.com/office/drawing/2014/main" id="{01D462F0-619F-4A25-A030-1617C79B16BC}"/>
              </a:ext>
            </a:extLst>
          </p:cNvPr>
          <p:cNvSpPr/>
          <p:nvPr/>
        </p:nvSpPr>
        <p:spPr>
          <a:xfrm>
            <a:off x="3200400" y="1585913"/>
            <a:ext cx="4876800" cy="923330"/>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Congratulations </a:t>
            </a:r>
          </a:p>
        </p:txBody>
      </p:sp>
    </p:spTree>
    <p:extLst>
      <p:ext uri="{BB962C8B-B14F-4D97-AF65-F5344CB8AC3E}">
        <p14:creationId xmlns:p14="http://schemas.microsoft.com/office/powerpoint/2010/main" val="67410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7CBF-08BC-4A9B-B55C-BA5E01F40B6C}"/>
              </a:ext>
            </a:extLst>
          </p:cNvPr>
          <p:cNvSpPr>
            <a:spLocks noGrp="1"/>
          </p:cNvSpPr>
          <p:nvPr>
            <p:ph type="title"/>
          </p:nvPr>
        </p:nvSpPr>
        <p:spPr>
          <a:xfrm>
            <a:off x="457200" y="487583"/>
            <a:ext cx="8229600" cy="1143000"/>
          </a:xfrm>
        </p:spPr>
        <p:txBody>
          <a:bodyPr>
            <a:normAutofit fontScale="90000"/>
          </a:bodyPr>
          <a:lstStyle/>
          <a:p>
            <a:r>
              <a:rPr lang="en-US" dirty="0"/>
              <a:t>2020 Awards  </a:t>
            </a:r>
            <a:r>
              <a:rPr lang="en-US" sz="4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RACE</a:t>
            </a:r>
            <a:b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477954A-01B3-4D3E-AF8A-BC7BEE4D0274}"/>
              </a:ext>
            </a:extLst>
          </p:cNvPr>
          <p:cNvSpPr>
            <a:spLocks noGrp="1"/>
          </p:cNvSpPr>
          <p:nvPr>
            <p:ph idx="1"/>
          </p:nvPr>
        </p:nvSpPr>
        <p:spPr>
          <a:xfrm>
            <a:off x="457200" y="1447800"/>
            <a:ext cx="8229600" cy="4525963"/>
          </a:xfrm>
        </p:spPr>
        <p:txBody>
          <a:bodyPr/>
          <a:lstStyle/>
          <a:p>
            <a:pPr marL="0" marR="0" indent="0">
              <a:lnSpc>
                <a:spcPct val="110000"/>
              </a:lnSpc>
              <a:spcBef>
                <a:spcPts val="0"/>
              </a:spcBef>
              <a:spcAft>
                <a:spcPts val="0"/>
              </a:spcAft>
              <a:buNone/>
            </a:pPr>
            <a:r>
              <a:rPr lang="en-US" sz="2800" b="1" i="1" dirty="0">
                <a:solidFill>
                  <a:srgbClr val="000000"/>
                </a:solidFill>
                <a:effectLst/>
                <a:latin typeface="Arial" panose="020B0604020202020204" pitchFamily="34" charset="0"/>
                <a:ea typeface="Times New Roman" panose="02020603050405020304" pitchFamily="18" charset="0"/>
              </a:rPr>
              <a:t>Announced by  Nick Aranda, Race Director </a:t>
            </a:r>
          </a:p>
          <a:p>
            <a:pPr marL="0" marR="0" indent="0">
              <a:lnSpc>
                <a:spcPct val="110000"/>
              </a:lnSpc>
              <a:spcBef>
                <a:spcPts val="0"/>
              </a:spcBef>
              <a:spcAft>
                <a:spcPts val="0"/>
              </a:spcAft>
              <a:buNone/>
            </a:pPr>
            <a:endParaRPr lang="en-US" sz="2000" dirty="0">
              <a:effectLst/>
              <a:latin typeface="Times New Roman" panose="02020603050405020304" pitchFamily="18" charset="0"/>
              <a:ea typeface="Times New Roman" panose="02020603050405020304" pitchFamily="18" charset="0"/>
            </a:endParaRPr>
          </a:p>
          <a:p>
            <a:pPr marL="0" marR="0" indent="0">
              <a:lnSpc>
                <a:spcPct val="110000"/>
              </a:lnSpc>
              <a:spcBef>
                <a:spcPts val="0"/>
              </a:spcBef>
              <a:spcAft>
                <a:spcPts val="0"/>
              </a:spcAf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10000"/>
              </a:lnSpc>
              <a:spcBef>
                <a:spcPts val="0"/>
              </a:spcBef>
              <a:spcAft>
                <a:spcPts val="0"/>
              </a:spcAft>
              <a:buNone/>
            </a:pPr>
            <a:r>
              <a:rPr lang="en-US" sz="2800" dirty="0">
                <a:solidFill>
                  <a:srgbClr val="000000"/>
                </a:solidFill>
                <a:effectLst/>
                <a:latin typeface="Arial" panose="020B0604020202020204" pitchFamily="34" charset="0"/>
                <a:ea typeface="Times New Roman" panose="02020603050405020304" pitchFamily="18" charset="0"/>
              </a:rPr>
              <a:t>Championship &amp; Trophy Winners</a:t>
            </a:r>
          </a:p>
          <a:p>
            <a:pPr marL="0" marR="0" indent="0">
              <a:lnSpc>
                <a:spcPct val="110000"/>
              </a:lnSpc>
              <a:spcBef>
                <a:spcPts val="0"/>
              </a:spcBef>
              <a:spcAft>
                <a:spcPts val="0"/>
              </a:spcAft>
              <a:buNone/>
            </a:pPr>
            <a:endParaRPr lang="en-US" sz="2800" dirty="0">
              <a:effectLst/>
              <a:latin typeface="Times New Roman" panose="02020603050405020304" pitchFamily="18" charset="0"/>
              <a:ea typeface="Times New Roman" panose="02020603050405020304" pitchFamily="18" charset="0"/>
            </a:endParaRPr>
          </a:p>
          <a:p>
            <a:pPr marL="0" indent="0">
              <a:buNone/>
            </a:pPr>
            <a:r>
              <a:rPr lang="en-US" sz="2800" dirty="0">
                <a:solidFill>
                  <a:srgbClr val="000000"/>
                </a:solidFill>
                <a:effectLst/>
                <a:latin typeface="Arial" panose="020B0604020202020204" pitchFamily="34" charset="0"/>
                <a:ea typeface="Times New Roman" panose="02020603050405020304" pitchFamily="18" charset="0"/>
              </a:rPr>
              <a:t>2020 Great Lakes Division Championship</a:t>
            </a:r>
          </a:p>
          <a:p>
            <a:pPr marL="0" indent="0">
              <a:buNone/>
            </a:pPr>
            <a:endParaRPr lang="en-US" sz="1800" b="1" dirty="0">
              <a:solidFill>
                <a:srgbClr val="000000"/>
              </a:solidFill>
              <a:latin typeface="Arial" panose="020B0604020202020204" pitchFamily="34" charset="0"/>
              <a:ea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3CEC3B2D-1555-440E-9CB0-1B71D20A7A4B}"/>
              </a:ext>
            </a:extLst>
          </p:cNvPr>
          <p:cNvSpPr>
            <a:spLocks noGrp="1"/>
          </p:cNvSpPr>
          <p:nvPr>
            <p:ph type="sldNum" sz="quarter" idx="12"/>
          </p:nvPr>
        </p:nvSpPr>
        <p:spPr/>
        <p:txBody>
          <a:bodyPr/>
          <a:lstStyle/>
          <a:p>
            <a:fld id="{3D36C668-D6E2-49A8-9CC6-A63E4EFBAC20}" type="slidenum">
              <a:rPr lang="en-US" smtClean="0"/>
              <a:t>9</a:t>
            </a:fld>
            <a:endParaRPr lang="en-US" dirty="0"/>
          </a:p>
        </p:txBody>
      </p:sp>
    </p:spTree>
    <p:extLst>
      <p:ext uri="{BB962C8B-B14F-4D97-AF65-F5344CB8AC3E}">
        <p14:creationId xmlns:p14="http://schemas.microsoft.com/office/powerpoint/2010/main" val="656605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2888</TotalTime>
  <Words>3423</Words>
  <Application>Microsoft Office PowerPoint</Application>
  <PresentationFormat>On-screen Show (4:3)</PresentationFormat>
  <Paragraphs>533</Paragraphs>
  <Slides>60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Arial Black</vt:lpstr>
      <vt:lpstr>Arial Unicode MS</vt:lpstr>
      <vt:lpstr>Calibri</vt:lpstr>
      <vt:lpstr>Helvetica</vt:lpstr>
      <vt:lpstr>Open Sans</vt:lpstr>
      <vt:lpstr>Times New Roman</vt:lpstr>
      <vt:lpstr>Office Theme</vt:lpstr>
      <vt:lpstr>PowerPoint Presentation</vt:lpstr>
      <vt:lpstr>Housekeeping </vt:lpstr>
      <vt:lpstr>PowerPoint Presentation</vt:lpstr>
      <vt:lpstr>PowerPoint Presentation</vt:lpstr>
      <vt:lpstr>2020 Detroit Region Events &amp; Chairpersons </vt:lpstr>
      <vt:lpstr>2020 Detroit Region Events &amp; Chairpersons</vt:lpstr>
      <vt:lpstr>PowerPoint Presentation</vt:lpstr>
      <vt:lpstr>2020 Awards </vt:lpstr>
      <vt:lpstr>2020 Awards  RACE </vt:lpstr>
      <vt:lpstr>2020 Awards  RALLY</vt:lpstr>
      <vt:lpstr>RALLY Tom Bell Memorial Award  </vt:lpstr>
      <vt:lpstr>RALLYCROSS</vt:lpstr>
      <vt:lpstr>RallyCross Enthusiast Award</vt:lpstr>
      <vt:lpstr>  SOLO  </vt:lpstr>
      <vt:lpstr> Solo Enthusiast Award </vt:lpstr>
      <vt:lpstr>2020 John McGill Award</vt:lpstr>
      <vt:lpstr>2020 John McGill Award</vt:lpstr>
      <vt:lpstr>Detroit Region Perpetual Awards </vt:lpstr>
      <vt:lpstr>Detroit Region Perpetual Awards</vt:lpstr>
      <vt:lpstr>Detroit Region Perpetual Awards</vt:lpstr>
      <vt:lpstr>Detroit Region Perpetual Awards</vt:lpstr>
      <vt:lpstr>Detroit Region Perpetual Awards</vt:lpstr>
      <vt:lpstr>Detroit Region Perpetual Awards</vt:lpstr>
      <vt:lpstr>Detroit Region Perpetual Awards</vt:lpstr>
      <vt:lpstr>Detroit Region Perpetual Awards</vt:lpstr>
      <vt:lpstr>Detroit Region Service Awards</vt:lpstr>
      <vt:lpstr>Detroit Region Service Awards</vt:lpstr>
      <vt:lpstr>Detroit Region Service Awards</vt:lpstr>
      <vt:lpstr>Detroit Region Service Awards</vt:lpstr>
      <vt:lpstr>Detroit Region Service Awards</vt:lpstr>
      <vt:lpstr>Detroit Region Service Awards</vt:lpstr>
      <vt:lpstr>Detroit Region Service Awards</vt:lpstr>
      <vt:lpstr>PowerPoint Presentation</vt:lpstr>
      <vt:lpstr>2021 Annual General Membership Meeting</vt:lpstr>
      <vt:lpstr>WELCOME</vt:lpstr>
      <vt:lpstr>Agenda:</vt:lpstr>
      <vt:lpstr>Board of Directors</vt:lpstr>
      <vt:lpstr>Board of Directors</vt:lpstr>
      <vt:lpstr> Specialty Chiefs </vt:lpstr>
      <vt:lpstr>Club Accomplishments 2020</vt:lpstr>
      <vt:lpstr>Region Needs </vt:lpstr>
      <vt:lpstr>2021 Schedule: Race</vt:lpstr>
      <vt:lpstr>2021 Schedule: RallyCross</vt:lpstr>
      <vt:lpstr>June 11- June 13  2021  Detroit Grand Prix</vt:lpstr>
      <vt:lpstr>PowerPoint Presentation</vt:lpstr>
      <vt:lpstr>PowerPoint Presentation</vt:lpstr>
      <vt:lpstr>Street Survival</vt:lpstr>
      <vt:lpstr>Membership Review:</vt:lpstr>
      <vt:lpstr>2020 Financial Summary</vt:lpstr>
      <vt:lpstr>2020 Financial Summary</vt:lpstr>
      <vt:lpstr>Financial Report: 2020 Summary</vt:lpstr>
      <vt:lpstr>PowerPoint Presentation</vt:lpstr>
      <vt:lpstr>Appendix</vt:lpstr>
      <vt:lpstr>Emails and Contact Information</vt:lpstr>
      <vt:lpstr>Membership Information</vt:lpstr>
      <vt:lpstr>Membership Information: Worker Points</vt:lpstr>
      <vt:lpstr>Membership Information: Worker Points</vt:lpstr>
      <vt:lpstr>Michigan Turn Marshals</vt:lpstr>
      <vt:lpstr>PowerPoint Presentation</vt:lpstr>
      <vt:lpstr>PowerPoint Presentation</vt:lpstr>
    </vt:vector>
  </TitlesOfParts>
  <Company>Ford Motor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Annual Membership Meeting</dc:title>
  <dc:creator>Nienhuis, Michael (M.)</dc:creator>
  <cp:lastModifiedBy>Cindy Wisner</cp:lastModifiedBy>
  <cp:revision>217</cp:revision>
  <cp:lastPrinted>2020-02-19T22:26:29Z</cp:lastPrinted>
  <dcterms:created xsi:type="dcterms:W3CDTF">2016-04-26T21:27:41Z</dcterms:created>
  <dcterms:modified xsi:type="dcterms:W3CDTF">2021-05-20T00:55:59Z</dcterms:modified>
</cp:coreProperties>
</file>